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166" r:id="rId1"/>
  </p:sldMasterIdLst>
  <p:notesMasterIdLst>
    <p:notesMasterId r:id="rId36"/>
  </p:notesMasterIdLst>
  <p:handoutMasterIdLst>
    <p:handoutMasterId r:id="rId37"/>
  </p:handoutMasterIdLst>
  <p:sldIdLst>
    <p:sldId id="404" r:id="rId2"/>
    <p:sldId id="399" r:id="rId3"/>
    <p:sldId id="367" r:id="rId4"/>
    <p:sldId id="369" r:id="rId5"/>
    <p:sldId id="370" r:id="rId6"/>
    <p:sldId id="371" r:id="rId7"/>
    <p:sldId id="412" r:id="rId8"/>
    <p:sldId id="413" r:id="rId9"/>
    <p:sldId id="414" r:id="rId10"/>
    <p:sldId id="372" r:id="rId11"/>
    <p:sldId id="368" r:id="rId12"/>
    <p:sldId id="391" r:id="rId13"/>
    <p:sldId id="415" r:id="rId14"/>
    <p:sldId id="416" r:id="rId15"/>
    <p:sldId id="374" r:id="rId16"/>
    <p:sldId id="378" r:id="rId17"/>
    <p:sldId id="405" r:id="rId18"/>
    <p:sldId id="366" r:id="rId19"/>
    <p:sldId id="417" r:id="rId20"/>
    <p:sldId id="365" r:id="rId21"/>
    <p:sldId id="392" r:id="rId22"/>
    <p:sldId id="411" r:id="rId23"/>
    <p:sldId id="379" r:id="rId24"/>
    <p:sldId id="400" r:id="rId25"/>
    <p:sldId id="421" r:id="rId26"/>
    <p:sldId id="406" r:id="rId27"/>
    <p:sldId id="408" r:id="rId28"/>
    <p:sldId id="409" r:id="rId29"/>
    <p:sldId id="410" r:id="rId30"/>
    <p:sldId id="407" r:id="rId31"/>
    <p:sldId id="403" r:id="rId32"/>
    <p:sldId id="418" r:id="rId33"/>
    <p:sldId id="422" r:id="rId34"/>
    <p:sldId id="420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E85B"/>
    <a:srgbClr val="F1C544"/>
    <a:srgbClr val="943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85" autoAdjust="0"/>
    <p:restoredTop sz="94611"/>
  </p:normalViewPr>
  <p:slideViewPr>
    <p:cSldViewPr snapToGrid="0" snapToObjects="1">
      <p:cViewPr varScale="1">
        <p:scale>
          <a:sx n="134" d="100"/>
          <a:sy n="134" d="100"/>
        </p:scale>
        <p:origin x="872" y="1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200" d="100"/>
        <a:sy n="200" d="100"/>
      </p:scale>
      <p:origin x="0" y="-937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CC91E-81C7-1B49-B3E1-860434022CDC}" type="datetimeFigureOut">
              <a:rPr lang="en-US" smtClean="0"/>
              <a:t>10/2/23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2C285-161B-014E-BE62-39679C7D5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955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27.jp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FBA2E-585D-BB46-A4B5-F0AA486081A7}" type="datetimeFigureOut">
              <a:rPr lang="en-US" smtClean="0"/>
              <a:t>10/2/23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F7AD7D-B5A4-F347-8CD5-93D936D0D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8249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F7AD7D-B5A4-F347-8CD5-93D936D0DF1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43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F879A-79E2-854D-B301-1E462EB0AB55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14400" y="3600451"/>
            <a:ext cx="10363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3215472" y="11895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72959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A.E. Eiben and J.E. Smith, Introduction to Evolutionary Computing 2014, Chapter 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CF2-87A1-424D-AAB4-8DA3F7B30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05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A.E. Eiben and J.E. Smith, Introduction to Evolutionary Computing 2014, Chapter 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CF2-87A1-424D-AAB4-8DA3F7B30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2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920"/>
            <a:ext cx="10972800" cy="872287"/>
          </a:xfrm>
        </p:spPr>
        <p:txBody>
          <a:bodyPr tIns="0" bIns="0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09600" y="912199"/>
            <a:ext cx="109728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6078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A.E. Eiben and J.E. Smith, Introduction to Evolutionary Computing 2014, Chapter 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42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A.E. Eiben and J.E. Smith, Introduction to Evolutionary Computing 2014, Chapter 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CF2-87A1-424D-AAB4-8DA3F7B30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31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3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A.E. Eiben and J.E. Smith, Introduction to Evolutionary Computing 2014, Chapter 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CF2-87A1-424D-AAB4-8DA3F7B30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5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A.E. Eiben and J.E. Smith, Introduction to Evolutionary Computing 2014, Chapter 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CF2-87A1-424D-AAB4-8DA3F7B30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21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A.E. Eiben and J.E. Smith, Introduction to Evolutionary Computing 2014, Chapter 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CF2-87A1-424D-AAB4-8DA3F7B30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523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6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6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A.E. Eiben and J.E. Smith, Introduction to Evolutionary Computing 2014, Chapter 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892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A.E. Eiben and J.E. Smith, Introduction to Evolutionary Computing 2014, Chapter 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CF2-87A1-424D-AAB4-8DA3F7B30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26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F879A-79E2-854D-B301-1E462EB0AB55}" type="datetimeFigureOut">
              <a:rPr lang="en-US" smtClean="0"/>
              <a:t>10/2/23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A.E. Eiben and J.E. Smith, Introduction to Evolutionary Computing 2014, Chapter 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85CF2-87A1-424D-AAB4-8DA3F7B30A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773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7" r:id="rId1"/>
    <p:sldLayoutId id="2147484168" r:id="rId2"/>
    <p:sldLayoutId id="2147484169" r:id="rId3"/>
    <p:sldLayoutId id="2147484170" r:id="rId4"/>
    <p:sldLayoutId id="2147484171" r:id="rId5"/>
    <p:sldLayoutId id="2147484172" r:id="rId6"/>
    <p:sldLayoutId id="2147484173" r:id="rId7"/>
    <p:sldLayoutId id="2147484174" r:id="rId8"/>
    <p:sldLayoutId id="2147484175" r:id="rId9"/>
    <p:sldLayoutId id="2147484176" r:id="rId10"/>
    <p:sldLayoutId id="2147484177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oleObject" Target="../embeddings/oleObject17.bin"/><Relationship Id="rId3" Type="http://schemas.openxmlformats.org/officeDocument/2006/relationships/image" Target="../media/image18.emf"/><Relationship Id="rId7" Type="http://schemas.openxmlformats.org/officeDocument/2006/relationships/image" Target="../media/image20.emf"/><Relationship Id="rId12" Type="http://schemas.openxmlformats.org/officeDocument/2006/relationships/image" Target="../media/image22.e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3.bin"/><Relationship Id="rId11" Type="http://schemas.openxmlformats.org/officeDocument/2006/relationships/oleObject" Target="../embeddings/oleObject16.bin"/><Relationship Id="rId5" Type="http://schemas.openxmlformats.org/officeDocument/2006/relationships/image" Target="../media/image19.emf"/><Relationship Id="rId10" Type="http://schemas.openxmlformats.org/officeDocument/2006/relationships/oleObject" Target="../embeddings/oleObject15.bin"/><Relationship Id="rId4" Type="http://schemas.openxmlformats.org/officeDocument/2006/relationships/oleObject" Target="../embeddings/oleObject12.bin"/><Relationship Id="rId9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13" Type="http://schemas.openxmlformats.org/officeDocument/2006/relationships/image" Target="../media/image26.emf"/><Relationship Id="rId3" Type="http://schemas.openxmlformats.org/officeDocument/2006/relationships/image" Target="../media/image23.emf"/><Relationship Id="rId7" Type="http://schemas.openxmlformats.org/officeDocument/2006/relationships/image" Target="../media/image24.emf"/><Relationship Id="rId12" Type="http://schemas.openxmlformats.org/officeDocument/2006/relationships/oleObject" Target="../embeddings/oleObject24.bin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0.bin"/><Relationship Id="rId11" Type="http://schemas.openxmlformats.org/officeDocument/2006/relationships/image" Target="../media/image25.emf"/><Relationship Id="rId5" Type="http://schemas.openxmlformats.org/officeDocument/2006/relationships/image" Target="../media/image22.emf"/><Relationship Id="rId10" Type="http://schemas.openxmlformats.org/officeDocument/2006/relationships/oleObject" Target="../embeddings/oleObject23.bin"/><Relationship Id="rId4" Type="http://schemas.openxmlformats.org/officeDocument/2006/relationships/oleObject" Target="../embeddings/oleObject19.bin"/><Relationship Id="rId9" Type="http://schemas.openxmlformats.org/officeDocument/2006/relationships/oleObject" Target="../embeddings/oleObject22.bin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13" Type="http://schemas.openxmlformats.org/officeDocument/2006/relationships/oleObject" Target="../embeddings/oleObject30.bin"/><Relationship Id="rId18" Type="http://schemas.openxmlformats.org/officeDocument/2006/relationships/image" Target="../media/image35.emf"/><Relationship Id="rId3" Type="http://schemas.openxmlformats.org/officeDocument/2006/relationships/oleObject" Target="../embeddings/oleObject25.bin"/><Relationship Id="rId7" Type="http://schemas.openxmlformats.org/officeDocument/2006/relationships/oleObject" Target="../embeddings/oleObject27.bin"/><Relationship Id="rId12" Type="http://schemas.openxmlformats.org/officeDocument/2006/relationships/image" Target="../media/image32.emf"/><Relationship Id="rId17" Type="http://schemas.openxmlformats.org/officeDocument/2006/relationships/oleObject" Target="../embeddings/oleObject32.bin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34.emf"/><Relationship Id="rId20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11" Type="http://schemas.openxmlformats.org/officeDocument/2006/relationships/oleObject" Target="../embeddings/oleObject29.bin"/><Relationship Id="rId5" Type="http://schemas.openxmlformats.org/officeDocument/2006/relationships/oleObject" Target="../embeddings/oleObject26.bin"/><Relationship Id="rId15" Type="http://schemas.openxmlformats.org/officeDocument/2006/relationships/oleObject" Target="../embeddings/oleObject31.bin"/><Relationship Id="rId10" Type="http://schemas.openxmlformats.org/officeDocument/2006/relationships/image" Target="../media/image31.emf"/><Relationship Id="rId19" Type="http://schemas.openxmlformats.org/officeDocument/2006/relationships/oleObject" Target="../embeddings/oleObject33.bin"/><Relationship Id="rId4" Type="http://schemas.openxmlformats.org/officeDocument/2006/relationships/image" Target="../media/image28.emf"/><Relationship Id="rId9" Type="http://schemas.openxmlformats.org/officeDocument/2006/relationships/oleObject" Target="../embeddings/oleObject28.bin"/><Relationship Id="rId14" Type="http://schemas.openxmlformats.org/officeDocument/2006/relationships/image" Target="../media/image3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17.png"/><Relationship Id="rId7" Type="http://schemas.openxmlformats.org/officeDocument/2006/relationships/image" Target="../media/image45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13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6.emf"/><Relationship Id="rId12" Type="http://schemas.openxmlformats.org/officeDocument/2006/relationships/oleObject" Target="../embeddings/oleObject9.bin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.bin"/><Relationship Id="rId11" Type="http://schemas.openxmlformats.org/officeDocument/2006/relationships/image" Target="../media/image8.emf"/><Relationship Id="rId5" Type="http://schemas.openxmlformats.org/officeDocument/2006/relationships/image" Target="../media/image5.emf"/><Relationship Id="rId10" Type="http://schemas.openxmlformats.org/officeDocument/2006/relationships/oleObject" Target="../embeddings/oleObject8.bin"/><Relationship Id="rId4" Type="http://schemas.openxmlformats.org/officeDocument/2006/relationships/oleObject" Target="../embeddings/oleObject5.bin"/><Relationship Id="rId9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Evolutionary Computing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209800" y="3886200"/>
            <a:ext cx="7772400" cy="1752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Chapter 6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Popular Evolutionary Algorithm Variants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488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Differential Evolution:</a:t>
            </a:r>
            <a:r>
              <a:rPr lang="en-GB" dirty="0"/>
              <a:t> Different variants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77" y="1362298"/>
            <a:ext cx="10890323" cy="4560037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Different variants exists due to changing the base vector</a:t>
            </a:r>
          </a:p>
          <a:p>
            <a:pPr marL="3429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The variant is described as </a:t>
            </a:r>
            <a:r>
              <a:rPr lang="en-US" sz="2400" i="1" dirty="0"/>
              <a:t>DE/a/b/c </a:t>
            </a:r>
            <a:r>
              <a:rPr lang="en-US" sz="2400" dirty="0"/>
              <a:t>where a, b c are the placeholders for</a:t>
            </a:r>
          </a:p>
          <a:p>
            <a:pPr marL="742950" lvl="2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i="1" dirty="0"/>
              <a:t>a</a:t>
            </a:r>
            <a:r>
              <a:rPr lang="en-US" sz="2000" dirty="0"/>
              <a:t> denotes the way to choose the base vector (rand or best)</a:t>
            </a:r>
          </a:p>
          <a:p>
            <a:pPr marL="742950" lvl="2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i="1" dirty="0"/>
              <a:t>b</a:t>
            </a:r>
            <a:r>
              <a:rPr lang="en-US" sz="2000" dirty="0"/>
              <a:t> is the number of difference vectors to define perturbation vector. E.g., with b = 2 we use two difference vectors and we’d get</a:t>
            </a:r>
          </a:p>
          <a:p>
            <a:pPr marL="742950" lvl="2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2000" i="1" dirty="0"/>
          </a:p>
          <a:p>
            <a:pPr marL="742950" lvl="2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i="1" dirty="0"/>
              <a:t>c</a:t>
            </a:r>
            <a:r>
              <a:rPr lang="en-US" sz="2000" dirty="0"/>
              <a:t> denotes the crossover scheme (“bin” is uniform crossover)</a:t>
            </a:r>
            <a:r>
              <a:rPr lang="en-US" dirty="0"/>
              <a:t>  </a:t>
            </a:r>
          </a:p>
          <a:p>
            <a:pPr marL="3429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i="1" dirty="0"/>
              <a:t>DE/rand/1/bin </a:t>
            </a:r>
            <a:r>
              <a:rPr lang="en-US" sz="2400" dirty="0"/>
              <a:t>is the notation for the version above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1754242"/>
              </p:ext>
            </p:extLst>
          </p:nvPr>
        </p:nvGraphicFramePr>
        <p:xfrm>
          <a:off x="3289197" y="3821267"/>
          <a:ext cx="2047875" cy="30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46200" imgH="203200" progId="Equation.3">
                  <p:embed/>
                </p:oleObj>
              </mc:Choice>
              <mc:Fallback>
                <p:oleObj name="Equation" r:id="rId2" imgW="1346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89197" y="3821267"/>
                        <a:ext cx="2047875" cy="309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3157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DE:</a:t>
            </a:r>
            <a:r>
              <a:rPr lang="en-GB" dirty="0"/>
              <a:t> Technical summary tableau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9340346"/>
              </p:ext>
            </p:extLst>
          </p:nvPr>
        </p:nvGraphicFramePr>
        <p:xfrm>
          <a:off x="2482188" y="2057326"/>
          <a:ext cx="7538540" cy="3383280"/>
        </p:xfrm>
        <a:graphic>
          <a:graphicData uri="http://schemas.openxmlformats.org/drawingml/2006/table">
            <a:tbl>
              <a:tblPr firstCol="1" bandRow="1">
                <a:tableStyleId>{5940675A-B579-460E-94D1-54222C63F5DA}</a:tableStyleId>
              </a:tblPr>
              <a:tblGrid>
                <a:gridCol w="31291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093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Representation</a:t>
                      </a:r>
                      <a:endParaRPr kumimoji="0" lang="en-GB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Real-valued vectors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Recombination</a:t>
                      </a:r>
                      <a:endParaRPr kumimoji="0" lang="en-GB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Uniform crossover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Mutation</a:t>
                      </a:r>
                      <a:endParaRPr kumimoji="0" lang="en-GB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Differential mutation 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Parent selection</a:t>
                      </a:r>
                      <a:endParaRPr kumimoji="0" lang="en-GB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Given individual deterministically + Uniform</a:t>
                      </a:r>
                      <a:r>
                        <a:rPr lang="en-US" sz="2400" baseline="0" dirty="0"/>
                        <a:t> random selection of the 3 necessary other vectors</a:t>
                      </a:r>
                      <a:endParaRPr lang="en-US" sz="2400" dirty="0"/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Survivor selection</a:t>
                      </a:r>
                      <a:endParaRPr kumimoji="0" lang="en-GB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Deterministic</a:t>
                      </a:r>
                      <a:r>
                        <a:rPr lang="en-US" sz="2400" baseline="0" dirty="0"/>
                        <a:t> elitist replacement (parent vs. child)</a:t>
                      </a:r>
                      <a:endParaRPr lang="en-US" sz="2400" dirty="0"/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D7A64C71-067F-4EB6-BA43-160A58A2ADDE}" type="slidenum">
              <a:rPr lang="nl-NL" smtClean="0"/>
              <a:pPr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01721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 example: evolving Darth Vader picture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98644"/>
            <a:ext cx="10972800" cy="1617757"/>
          </a:xfrm>
        </p:spPr>
        <p:txBody>
          <a:bodyPr>
            <a:normAutofit fontScale="92500"/>
          </a:bodyPr>
          <a:lstStyle/>
          <a:p>
            <a:pPr>
              <a:spcBef>
                <a:spcPts val="1200"/>
              </a:spcBef>
            </a:pPr>
            <a:r>
              <a:rPr lang="en-US" sz="2400" dirty="0"/>
              <a:t>Individual represented as 18000 (gray scale) values in range [0,1]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Pop size = 400, F = 0.1, Crossover rate = 0.1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Fitness = squared difference value individual with target value (18000 dimensional function)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The (Differential) Evolution of Darth Vader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6740" y="2940067"/>
            <a:ext cx="7553802" cy="352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04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PSO: Quick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Developed: in the 1995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Early names: Kennedy, </a:t>
            </a:r>
            <a:r>
              <a:rPr lang="en-US" sz="2400" dirty="0" err="1"/>
              <a:t>Eberhart</a:t>
            </a:r>
            <a:endParaRPr lang="en-US" sz="2400" dirty="0"/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Typically applied to: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 err="1"/>
              <a:t>Optimising</a:t>
            </a:r>
            <a:r>
              <a:rPr lang="en-US" sz="2000" dirty="0"/>
              <a:t> nonlinear functions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Attributed features: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No crossover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Every candidate solution carries it own perturbation vector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974061" y="6258670"/>
            <a:ext cx="942715" cy="501650"/>
          </a:xfrm>
          <a:prstGeom prst="rect">
            <a:avLst/>
          </a:prstGeom>
        </p:spPr>
        <p:txBody>
          <a:bodyPr/>
          <a:lstStyle/>
          <a:p>
            <a:fld id="{23A85CF2-87A1-424D-AAB4-8DA3F7B30A26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945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PSO: Quick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66018"/>
            <a:ext cx="10972800" cy="452596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Special: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Inspired by social behavior of bird flocking/fish schooling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Particles with location and velocity instead of individuals with genotype and mutation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974061" y="6258670"/>
            <a:ext cx="942715" cy="501650"/>
          </a:xfrm>
          <a:prstGeom prst="rect">
            <a:avLst/>
          </a:prstGeom>
        </p:spPr>
        <p:txBody>
          <a:bodyPr/>
          <a:lstStyle/>
          <a:p>
            <a:fld id="{23A85CF2-87A1-424D-AAB4-8DA3F7B30A26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11625" y="3212976"/>
            <a:ext cx="2636619" cy="288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07969" y="3212976"/>
            <a:ext cx="3845151" cy="288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68881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PSO: Main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412718"/>
            <a:ext cx="8229600" cy="4525963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Every population member / individual is a pair                where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      is a </a:t>
            </a:r>
            <a:r>
              <a:rPr lang="en-US" sz="2000" dirty="0">
                <a:solidFill>
                  <a:srgbClr val="FF0000"/>
                </a:solidFill>
              </a:rPr>
              <a:t>solution vector</a:t>
            </a:r>
            <a:r>
              <a:rPr lang="en-US" sz="2000" dirty="0"/>
              <a:t> in </a:t>
            </a:r>
            <a:r>
              <a:rPr lang="en-US" sz="2000" dirty="0" err="1"/>
              <a:t>IR</a:t>
            </a:r>
            <a:r>
              <a:rPr lang="en-US" sz="2000" baseline="30000" dirty="0" err="1"/>
              <a:t>n</a:t>
            </a:r>
            <a:endParaRPr lang="en-US" sz="2000" dirty="0"/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      is a </a:t>
            </a:r>
            <a:r>
              <a:rPr lang="en-US" sz="2000" dirty="0">
                <a:solidFill>
                  <a:srgbClr val="FF0000"/>
                </a:solidFill>
              </a:rPr>
              <a:t>perturbation vector </a:t>
            </a:r>
            <a:r>
              <a:rPr lang="en-US" sz="2000" dirty="0"/>
              <a:t>in </a:t>
            </a:r>
            <a:r>
              <a:rPr lang="en-US" sz="2000" dirty="0" err="1"/>
              <a:t>IR</a:t>
            </a:r>
            <a:r>
              <a:rPr lang="en-US" sz="2000" baseline="30000" dirty="0" err="1"/>
              <a:t>n</a:t>
            </a:r>
            <a:r>
              <a:rPr lang="en-US" sz="2000" baseline="30000" dirty="0"/>
              <a:t> </a:t>
            </a:r>
            <a:r>
              <a:rPr lang="en-US" sz="2000" dirty="0"/>
              <a:t>of this</a:t>
            </a:r>
            <a:endParaRPr lang="en-US" sz="2000" baseline="30000" dirty="0"/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The perturbation vector determines how the solution vector is changed to produce a new one:                     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400" dirty="0"/>
          </a:p>
          <a:p>
            <a:pPr marL="0" indent="0">
              <a:spcBef>
                <a:spcPts val="1200"/>
              </a:spcBef>
              <a:buNone/>
            </a:pPr>
            <a:r>
              <a:rPr lang="en-US" sz="2400" dirty="0"/>
              <a:t>      where       is calculated from      and some additional info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Note the similarity with ES and EP: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First we make a new p’ then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With the new  p’ we create a new x’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15</a:t>
            </a:fld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4853793"/>
              </p:ext>
            </p:extLst>
          </p:nvPr>
        </p:nvGraphicFramePr>
        <p:xfrm>
          <a:off x="8265245" y="1422120"/>
          <a:ext cx="768350" cy="55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406400" imgH="292100" progId="Equation.3">
                  <p:embed/>
                </p:oleObj>
              </mc:Choice>
              <mc:Fallback>
                <p:oleObj name="Equation" r:id="rId2" imgW="4064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65245" y="1422120"/>
                        <a:ext cx="768350" cy="552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0643476"/>
              </p:ext>
            </p:extLst>
          </p:nvPr>
        </p:nvGraphicFramePr>
        <p:xfrm>
          <a:off x="2946927" y="3885631"/>
          <a:ext cx="1271588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673100" imgH="203200" progId="Equation.3">
                  <p:embed/>
                </p:oleObj>
              </mc:Choice>
              <mc:Fallback>
                <p:oleObj name="Equation" r:id="rId4" imgW="673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46927" y="3885631"/>
                        <a:ext cx="1271588" cy="38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9898170"/>
              </p:ext>
            </p:extLst>
          </p:nvPr>
        </p:nvGraphicFramePr>
        <p:xfrm>
          <a:off x="3312714" y="4286554"/>
          <a:ext cx="336550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77800" imgH="203200" progId="Equation.3">
                  <p:embed/>
                </p:oleObj>
              </mc:Choice>
              <mc:Fallback>
                <p:oleObj name="Equation" r:id="rId6" imgW="177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12714" y="4286554"/>
                        <a:ext cx="336550" cy="38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7028451"/>
              </p:ext>
            </p:extLst>
          </p:nvPr>
        </p:nvGraphicFramePr>
        <p:xfrm>
          <a:off x="5963444" y="4311954"/>
          <a:ext cx="265113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39700" imgH="190500" progId="Equation.3">
                  <p:embed/>
                </p:oleObj>
              </mc:Choice>
              <mc:Fallback>
                <p:oleObj name="Equation" r:id="rId8" imgW="1397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963444" y="4311954"/>
                        <a:ext cx="265113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7409875"/>
              </p:ext>
            </p:extLst>
          </p:nvPr>
        </p:nvGraphicFramePr>
        <p:xfrm>
          <a:off x="2814372" y="2421509"/>
          <a:ext cx="265113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39700" imgH="190500" progId="Equation.3">
                  <p:embed/>
                </p:oleObj>
              </mc:Choice>
              <mc:Fallback>
                <p:oleObj name="Equation" r:id="rId10" imgW="1397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14372" y="2421509"/>
                        <a:ext cx="265113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570831"/>
              </p:ext>
            </p:extLst>
          </p:nvPr>
        </p:nvGraphicFramePr>
        <p:xfrm>
          <a:off x="2847976" y="1974570"/>
          <a:ext cx="265113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39700" imgH="165100" progId="Equation.3">
                  <p:embed/>
                </p:oleObj>
              </mc:Choice>
              <mc:Fallback>
                <p:oleObj name="Equation" r:id="rId11" imgW="139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47976" y="1974570"/>
                        <a:ext cx="265113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678634"/>
              </p:ext>
            </p:extLst>
          </p:nvPr>
        </p:nvGraphicFramePr>
        <p:xfrm>
          <a:off x="6948034" y="2445320"/>
          <a:ext cx="265113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139700" imgH="165100" progId="Equation.3">
                  <p:embed/>
                </p:oleObj>
              </mc:Choice>
              <mc:Fallback>
                <p:oleObj name="Equation" r:id="rId13" imgW="139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948034" y="2445320"/>
                        <a:ext cx="265113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4021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PSO: Representation + variation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03756"/>
            <a:ext cx="8543667" cy="4525963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Metaphor is “spatial” instead of “genetic”, thus 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Every particle </a:t>
            </a:r>
            <a:r>
              <a:rPr lang="en-US" sz="2000" dirty="0"/>
              <a:t>(= population member = individual) is a pair of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      is a </a:t>
            </a:r>
            <a:r>
              <a:rPr lang="en-US" sz="1800" dirty="0">
                <a:solidFill>
                  <a:srgbClr val="FF0000"/>
                </a:solidFill>
              </a:rPr>
              <a:t>position vector (location) </a:t>
            </a:r>
            <a:r>
              <a:rPr lang="en-US" sz="1800" dirty="0"/>
              <a:t>in </a:t>
            </a:r>
            <a:r>
              <a:rPr lang="en-US" sz="1800" dirty="0" err="1"/>
              <a:t>IR</a:t>
            </a:r>
            <a:r>
              <a:rPr lang="en-US" sz="1800" baseline="30000" dirty="0" err="1"/>
              <a:t>n</a:t>
            </a:r>
            <a:endParaRPr lang="en-US" sz="1800" dirty="0"/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      is a </a:t>
            </a:r>
            <a:r>
              <a:rPr lang="en-US" sz="1800" dirty="0">
                <a:solidFill>
                  <a:srgbClr val="FF0000"/>
                </a:solidFill>
              </a:rPr>
              <a:t>velocity vector</a:t>
            </a:r>
            <a:r>
              <a:rPr lang="en-US" sz="1800" dirty="0"/>
              <a:t> in </a:t>
            </a:r>
            <a:r>
              <a:rPr lang="en-US" sz="1800" dirty="0" err="1"/>
              <a:t>IR</a:t>
            </a:r>
            <a:r>
              <a:rPr lang="en-US" sz="1800" baseline="30000" dirty="0" err="1"/>
              <a:t>n</a:t>
            </a:r>
            <a:endParaRPr lang="en-US" sz="1800" baseline="30000" dirty="0"/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New velocity vector is the weighted sum of 3 components: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Current velocity vector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Vector from current position     to best past position of </a:t>
            </a:r>
            <a:r>
              <a:rPr lang="en-US" sz="1800" b="1" dirty="0">
                <a:solidFill>
                  <a:srgbClr val="000000"/>
                </a:solidFill>
              </a:rPr>
              <a:t>this particle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Vector from current position     to best past position of </a:t>
            </a:r>
            <a:r>
              <a:rPr lang="en-US" sz="1800" b="1" dirty="0">
                <a:solidFill>
                  <a:srgbClr val="000000"/>
                </a:solidFill>
              </a:rPr>
              <a:t>the population </a:t>
            </a:r>
            <a:r>
              <a:rPr lang="en-US" sz="1800" dirty="0">
                <a:solidFill>
                  <a:srgbClr val="000000"/>
                </a:solidFill>
              </a:rPr>
              <a:t>	</a:t>
            </a:r>
            <a:br>
              <a:rPr lang="en-US" sz="1800" dirty="0"/>
            </a:br>
            <a:r>
              <a:rPr lang="en-US" sz="1800" dirty="0"/>
              <a:t>	  </a:t>
            </a:r>
            <a:endParaRPr lang="en-US" sz="2000" dirty="0"/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Note: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Personal best must be remembered, thus particles need to be extended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Populations best is general, not particle specific, needs general archive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16</a:t>
            </a:fld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464372"/>
              </p:ext>
            </p:extLst>
          </p:nvPr>
        </p:nvGraphicFramePr>
        <p:xfrm>
          <a:off x="3102814" y="4995516"/>
          <a:ext cx="6022975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187700" imgH="203200" progId="Equation.3">
                  <p:embed/>
                </p:oleObj>
              </mc:Choice>
              <mc:Fallback>
                <p:oleObj name="Equation" r:id="rId2" imgW="3187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02814" y="4995516"/>
                        <a:ext cx="6022975" cy="385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6067013"/>
              </p:ext>
            </p:extLst>
          </p:nvPr>
        </p:nvGraphicFramePr>
        <p:xfrm>
          <a:off x="2837702" y="2119674"/>
          <a:ext cx="265113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9700" imgH="165100" progId="Equation.3">
                  <p:embed/>
                </p:oleObj>
              </mc:Choice>
              <mc:Fallback>
                <p:oleObj name="Equation" r:id="rId4" imgW="139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37702" y="2119674"/>
                        <a:ext cx="265113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2813944"/>
              </p:ext>
            </p:extLst>
          </p:nvPr>
        </p:nvGraphicFramePr>
        <p:xfrm>
          <a:off x="2837701" y="2585598"/>
          <a:ext cx="265113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9700" imgH="165100" progId="Equation.3">
                  <p:embed/>
                </p:oleObj>
              </mc:Choice>
              <mc:Fallback>
                <p:oleObj name="Equation" r:id="rId6" imgW="139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37701" y="2585598"/>
                        <a:ext cx="265113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5679118"/>
              </p:ext>
            </p:extLst>
          </p:nvPr>
        </p:nvGraphicFramePr>
        <p:xfrm>
          <a:off x="5478687" y="3836830"/>
          <a:ext cx="265113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39700" imgH="165100" progId="Equation.3">
                  <p:embed/>
                </p:oleObj>
              </mc:Choice>
              <mc:Fallback>
                <p:oleObj name="Equation" r:id="rId8" imgW="139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78687" y="3836830"/>
                        <a:ext cx="265113" cy="385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0373616"/>
              </p:ext>
            </p:extLst>
          </p:nvPr>
        </p:nvGraphicFramePr>
        <p:xfrm>
          <a:off x="5463775" y="4260027"/>
          <a:ext cx="265113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39700" imgH="165100" progId="Equation.3">
                  <p:embed/>
                </p:oleObj>
              </mc:Choice>
              <mc:Fallback>
                <p:oleObj name="Equation" r:id="rId9" imgW="139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63775" y="4260027"/>
                        <a:ext cx="265113" cy="385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1658877"/>
              </p:ext>
            </p:extLst>
          </p:nvPr>
        </p:nvGraphicFramePr>
        <p:xfrm>
          <a:off x="8995714" y="3828461"/>
          <a:ext cx="265112" cy="4448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39700" imgH="190500" progId="Equation.3">
                  <p:embed/>
                </p:oleObj>
              </mc:Choice>
              <mc:Fallback>
                <p:oleObj name="Equation" r:id="rId10" imgW="1397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995714" y="3828461"/>
                        <a:ext cx="265112" cy="4448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8327199"/>
              </p:ext>
            </p:extLst>
          </p:nvPr>
        </p:nvGraphicFramePr>
        <p:xfrm>
          <a:off x="9358539" y="4269001"/>
          <a:ext cx="265112" cy="356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39700" imgH="152400" progId="Equation.3">
                  <p:embed/>
                </p:oleObj>
              </mc:Choice>
              <mc:Fallback>
                <p:oleObj name="Equation" r:id="rId12" imgW="1397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358539" y="4269001"/>
                        <a:ext cx="265112" cy="3562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0505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PSO-update.jpg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6" b="1386"/>
          <a:stretch>
            <a:fillRect/>
          </a:stretch>
        </p:blipFill>
        <p:spPr>
          <a:xfrm>
            <a:off x="1954069" y="1022332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020741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PSO: detailed representation + variation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140169"/>
            <a:ext cx="8502029" cy="4525963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000" dirty="0"/>
              <a:t>A particle = individual = population member </a:t>
            </a:r>
            <a:r>
              <a:rPr lang="en-US" sz="2000" i="1" dirty="0" err="1"/>
              <a:t>i</a:t>
            </a:r>
            <a:r>
              <a:rPr lang="en-US" sz="2000" dirty="0"/>
              <a:t> is a 3-tuple                       of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a </a:t>
            </a:r>
            <a:r>
              <a:rPr lang="en-US" sz="2000" dirty="0">
                <a:solidFill>
                  <a:srgbClr val="FF0000"/>
                </a:solidFill>
              </a:rPr>
              <a:t>position vector (location) 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a </a:t>
            </a:r>
            <a:r>
              <a:rPr lang="en-US" sz="2000" dirty="0">
                <a:solidFill>
                  <a:srgbClr val="FF0000"/>
                </a:solidFill>
              </a:rPr>
              <a:t>velocity vector</a:t>
            </a:r>
            <a:r>
              <a:rPr lang="en-US" sz="2000" dirty="0"/>
              <a:t> 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a </a:t>
            </a:r>
            <a:r>
              <a:rPr lang="en-US" sz="2000" dirty="0">
                <a:solidFill>
                  <a:srgbClr val="FF0000"/>
                </a:solidFill>
              </a:rPr>
              <a:t>best position vector of this particle in the past  </a:t>
            </a:r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000" dirty="0"/>
              <a:t>Each triple is replaced by the mutant triple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/>
          </a:p>
          <a:p>
            <a:pPr marL="0" indent="0">
              <a:spcBef>
                <a:spcPts val="1200"/>
              </a:spcBef>
              <a:buNone/>
            </a:pPr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000" dirty="0"/>
              <a:t>where </a:t>
            </a:r>
            <a:r>
              <a:rPr lang="en-US" sz="2000" i="1" dirty="0"/>
              <a:t>w</a:t>
            </a:r>
            <a:r>
              <a:rPr lang="en-US" sz="2000" dirty="0"/>
              <a:t>  and </a:t>
            </a:r>
            <a:r>
              <a:rPr lang="en-US" sz="2000" i="1" dirty="0" err="1"/>
              <a:t>Φ</a:t>
            </a:r>
            <a:r>
              <a:rPr lang="en-US" sz="2000" i="1" baseline="-25000" dirty="0" err="1"/>
              <a:t>i</a:t>
            </a:r>
            <a:r>
              <a:rPr lang="en-US" sz="2000" dirty="0"/>
              <a:t> are the weights and </a:t>
            </a:r>
            <a:r>
              <a:rPr lang="en-US" sz="2000" i="1" dirty="0"/>
              <a:t>U</a:t>
            </a:r>
            <a:r>
              <a:rPr lang="en-US" sz="2000" i="1" baseline="-25000" dirty="0"/>
              <a:t>1</a:t>
            </a:r>
            <a:r>
              <a:rPr lang="en-US" sz="2000" dirty="0"/>
              <a:t> and </a:t>
            </a:r>
            <a:r>
              <a:rPr lang="en-US" sz="2000" i="1" dirty="0"/>
              <a:t>U</a:t>
            </a:r>
            <a:r>
              <a:rPr lang="en-US" sz="2000" i="1" baseline="-25000" dirty="0"/>
              <a:t>2</a:t>
            </a:r>
            <a:r>
              <a:rPr lang="en-US" sz="2000" dirty="0"/>
              <a:t> randomizer matrices and        denotes the populations global best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18</a:t>
            </a:fld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3011223"/>
              </p:ext>
            </p:extLst>
          </p:nvPr>
        </p:nvGraphicFramePr>
        <p:xfrm>
          <a:off x="6827024" y="2885506"/>
          <a:ext cx="2857500" cy="528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511300" imgH="279400" progId="Equation.3">
                  <p:embed/>
                </p:oleObj>
              </mc:Choice>
              <mc:Fallback>
                <p:oleObj name="Equation" r:id="rId3" imgW="15113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27024" y="2885506"/>
                        <a:ext cx="2857500" cy="528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7756691"/>
              </p:ext>
            </p:extLst>
          </p:nvPr>
        </p:nvGraphicFramePr>
        <p:xfrm>
          <a:off x="2845788" y="3417145"/>
          <a:ext cx="1392238" cy="40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736600" imgH="215900" progId="Equation.3">
                  <p:embed/>
                </p:oleObj>
              </mc:Choice>
              <mc:Fallback>
                <p:oleObj name="Equation" r:id="rId5" imgW="736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45788" y="3417145"/>
                        <a:ext cx="1392238" cy="407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5904131"/>
              </p:ext>
            </p:extLst>
          </p:nvPr>
        </p:nvGraphicFramePr>
        <p:xfrm>
          <a:off x="2863545" y="3899850"/>
          <a:ext cx="4702175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489200" imgH="241300" progId="Equation.3">
                  <p:embed/>
                </p:oleObj>
              </mc:Choice>
              <mc:Fallback>
                <p:oleObj name="Equation" r:id="rId7" imgW="2489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63545" y="3899850"/>
                        <a:ext cx="4702175" cy="455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3668273"/>
              </p:ext>
            </p:extLst>
          </p:nvPr>
        </p:nvGraphicFramePr>
        <p:xfrm>
          <a:off x="9971088" y="5429056"/>
          <a:ext cx="239712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27000" imgH="165100" progId="Equation.3">
                  <p:embed/>
                </p:oleObj>
              </mc:Choice>
              <mc:Fallback>
                <p:oleObj name="Equation" r:id="rId9" imgW="1270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971088" y="5429056"/>
                        <a:ext cx="239712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6981598"/>
              </p:ext>
            </p:extLst>
          </p:nvPr>
        </p:nvGraphicFramePr>
        <p:xfrm>
          <a:off x="2877547" y="4429618"/>
          <a:ext cx="3382962" cy="1127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790700" imgH="596900" progId="Equation.3">
                  <p:embed/>
                </p:oleObj>
              </mc:Choice>
              <mc:Fallback>
                <p:oleObj name="Equation" r:id="rId11" imgW="1790700" imgH="596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77547" y="4429618"/>
                        <a:ext cx="3382962" cy="1127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7921668" y="3676071"/>
            <a:ext cx="2561561" cy="895350"/>
          </a:xfrm>
          <a:prstGeom prst="rect">
            <a:avLst/>
          </a:prstGeom>
          <a:solidFill>
            <a:srgbClr val="F1E85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Relation to sigma first rule in ES?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754304"/>
              </p:ext>
            </p:extLst>
          </p:nvPr>
        </p:nvGraphicFramePr>
        <p:xfrm>
          <a:off x="8315326" y="1080545"/>
          <a:ext cx="1152525" cy="55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609600" imgH="292100" progId="Equation.3">
                  <p:embed/>
                </p:oleObj>
              </mc:Choice>
              <mc:Fallback>
                <p:oleObj name="Equation" r:id="rId13" imgW="6096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315326" y="1080545"/>
                        <a:ext cx="1152525" cy="552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1811904"/>
              </p:ext>
            </p:extLst>
          </p:nvPr>
        </p:nvGraphicFramePr>
        <p:xfrm>
          <a:off x="5639993" y="1559362"/>
          <a:ext cx="290512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152400" imgH="241300" progId="Equation.3">
                  <p:embed/>
                </p:oleObj>
              </mc:Choice>
              <mc:Fallback>
                <p:oleObj name="Equation" r:id="rId15" imgW="152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639993" y="1559362"/>
                        <a:ext cx="290512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2833669"/>
              </p:ext>
            </p:extLst>
          </p:nvPr>
        </p:nvGraphicFramePr>
        <p:xfrm>
          <a:off x="4569029" y="2028734"/>
          <a:ext cx="265113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139700" imgH="241300" progId="Equation.3">
                  <p:embed/>
                </p:oleObj>
              </mc:Choice>
              <mc:Fallback>
                <p:oleObj name="Equation" r:id="rId17" imgW="139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569029" y="2028734"/>
                        <a:ext cx="265113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6941469"/>
              </p:ext>
            </p:extLst>
          </p:nvPr>
        </p:nvGraphicFramePr>
        <p:xfrm>
          <a:off x="7812088" y="2496731"/>
          <a:ext cx="265113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139700" imgH="241300" progId="Equation.3">
                  <p:embed/>
                </p:oleObj>
              </mc:Choice>
              <mc:Fallback>
                <p:oleObj name="Equation" r:id="rId19" imgW="139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812088" y="2496731"/>
                        <a:ext cx="265113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42829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PSO: individual and social factors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974061" y="6258670"/>
            <a:ext cx="942715" cy="501650"/>
          </a:xfrm>
          <a:prstGeom prst="rect">
            <a:avLst/>
          </a:prstGeom>
        </p:spPr>
        <p:txBody>
          <a:bodyPr/>
          <a:lstStyle/>
          <a:p>
            <a:fld id="{23A85CF2-87A1-424D-AAB4-8DA3F7B30A26}" type="slidenum">
              <a:rPr lang="en-US" smtClean="0"/>
              <a:t>19</a:t>
            </a:fld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0153821"/>
              </p:ext>
            </p:extLst>
          </p:nvPr>
        </p:nvGraphicFramePr>
        <p:xfrm>
          <a:off x="3569494" y="1697023"/>
          <a:ext cx="4702175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489200" imgH="241300" progId="Equation.3">
                  <p:embed/>
                </p:oleObj>
              </mc:Choice>
              <mc:Fallback>
                <p:oleObj name="Equation" r:id="rId2" imgW="2489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69494" y="1697023"/>
                        <a:ext cx="4702175" cy="455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Left Brace 6"/>
          <p:cNvSpPr/>
          <p:nvPr/>
        </p:nvSpPr>
        <p:spPr>
          <a:xfrm rot="16200000">
            <a:off x="5454870" y="1707527"/>
            <a:ext cx="382674" cy="127288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Left Brace 7"/>
          <p:cNvSpPr/>
          <p:nvPr/>
        </p:nvSpPr>
        <p:spPr>
          <a:xfrm rot="16200000">
            <a:off x="7293102" y="1556744"/>
            <a:ext cx="382674" cy="157445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 flipH="1">
            <a:off x="5124384" y="2535309"/>
            <a:ext cx="2149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individual</a:t>
            </a:r>
          </a:p>
        </p:txBody>
      </p:sp>
      <p:sp>
        <p:nvSpPr>
          <p:cNvPr id="10" name="TextBox 9"/>
          <p:cNvSpPr txBox="1"/>
          <p:nvPr/>
        </p:nvSpPr>
        <p:spPr>
          <a:xfrm flipH="1">
            <a:off x="7035113" y="2520225"/>
            <a:ext cx="92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social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81201" y="3022679"/>
            <a:ext cx="7935575" cy="3265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200"/>
              </a:spcBef>
              <a:buFont typeface="Arial"/>
              <a:buChar char="•"/>
            </a:pPr>
            <a:r>
              <a:rPr lang="en-GB" sz="2400" dirty="0">
                <a:latin typeface="Arial"/>
                <a:cs typeface="Arial"/>
              </a:rPr>
              <a:t>The value of w can control exploration and exploitation</a:t>
            </a:r>
          </a:p>
          <a:p>
            <a:pPr marL="285750" indent="-285750">
              <a:lnSpc>
                <a:spcPct val="120000"/>
              </a:lnSpc>
              <a:spcBef>
                <a:spcPts val="1200"/>
              </a:spcBef>
              <a:buFont typeface="Arial"/>
              <a:buChar char="•"/>
            </a:pPr>
            <a:r>
              <a:rPr lang="en-GB" sz="2400" dirty="0">
                <a:latin typeface="Arial"/>
                <a:cs typeface="Arial"/>
              </a:rPr>
              <a:t>For w &gt; 1</a:t>
            </a:r>
          </a:p>
          <a:p>
            <a:pPr marL="742950" lvl="1" indent="-285750">
              <a:lnSpc>
                <a:spcPct val="120000"/>
              </a:lnSpc>
              <a:spcBef>
                <a:spcPts val="1200"/>
              </a:spcBef>
              <a:buFont typeface="Arial"/>
              <a:buChar char="•"/>
            </a:pPr>
            <a:r>
              <a:rPr lang="en-GB" sz="2000" dirty="0">
                <a:latin typeface="Arial"/>
                <a:cs typeface="Arial"/>
              </a:rPr>
              <a:t>Velocities increase over time</a:t>
            </a:r>
          </a:p>
          <a:p>
            <a:pPr marL="742950" lvl="1" indent="-285750">
              <a:lnSpc>
                <a:spcPct val="120000"/>
              </a:lnSpc>
              <a:spcBef>
                <a:spcPts val="1200"/>
              </a:spcBef>
              <a:buFont typeface="Arial"/>
              <a:buChar char="•"/>
            </a:pPr>
            <a:r>
              <a:rPr lang="en-GB" sz="2000" dirty="0">
                <a:latin typeface="Arial"/>
                <a:cs typeface="Arial"/>
              </a:rPr>
              <a:t>Swarm diverges</a:t>
            </a:r>
          </a:p>
          <a:p>
            <a:pPr marL="285750" indent="-285750">
              <a:lnSpc>
                <a:spcPct val="120000"/>
              </a:lnSpc>
              <a:spcBef>
                <a:spcPts val="1200"/>
              </a:spcBef>
              <a:buFont typeface="Arial"/>
              <a:buChar char="•"/>
            </a:pPr>
            <a:r>
              <a:rPr lang="en-GB" sz="2400" dirty="0">
                <a:latin typeface="Arial"/>
                <a:cs typeface="Arial"/>
              </a:rPr>
              <a:t>For 0 &lt; w &lt; 1</a:t>
            </a:r>
          </a:p>
          <a:p>
            <a:pPr marL="742950" lvl="1" indent="-285750">
              <a:lnSpc>
                <a:spcPct val="120000"/>
              </a:lnSpc>
              <a:spcBef>
                <a:spcPts val="1200"/>
              </a:spcBef>
              <a:buFont typeface="Arial"/>
              <a:buChar char="•"/>
            </a:pPr>
            <a:r>
              <a:rPr lang="en-GB" sz="2000" dirty="0">
                <a:latin typeface="Arial"/>
                <a:cs typeface="Arial"/>
              </a:rPr>
              <a:t>Particles decelerate</a:t>
            </a:r>
          </a:p>
        </p:txBody>
      </p:sp>
    </p:spTree>
    <p:extLst>
      <p:ext uri="{BB962C8B-B14F-4D97-AF65-F5344CB8AC3E}">
        <p14:creationId xmlns:p14="http://schemas.microsoft.com/office/powerpoint/2010/main" val="2924601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Popular Evolutionary Algorithm Variants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95916"/>
            <a:ext cx="8229600" cy="4900699"/>
          </a:xfrm>
        </p:spPr>
        <p:txBody>
          <a:bodyPr>
            <a:normAutofit lnSpcReduction="10000"/>
          </a:bodyPr>
          <a:lstStyle/>
          <a:p>
            <a:pPr marL="3175" lvl="1" indent="0">
              <a:spcBef>
                <a:spcPts val="1200"/>
              </a:spcBef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Historical EA variants:</a:t>
            </a:r>
          </a:p>
          <a:p>
            <a:pPr marL="346075" lvl="1" indent="-342900">
              <a:spcBef>
                <a:spcPts val="1200"/>
              </a:spcBef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Genetic Algorithms (GA)</a:t>
            </a:r>
          </a:p>
          <a:p>
            <a:pPr marL="346075" lvl="1" indent="-342900">
              <a:spcBef>
                <a:spcPts val="1200"/>
              </a:spcBef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Evolution Strategies (ES)</a:t>
            </a:r>
          </a:p>
          <a:p>
            <a:pPr marL="346075" lvl="1" indent="-342900">
              <a:spcBef>
                <a:spcPts val="1200"/>
              </a:spcBef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Evolutionary Programming (EP)</a:t>
            </a:r>
          </a:p>
          <a:p>
            <a:pPr marL="346075" lvl="1" indent="-342900">
              <a:spcBef>
                <a:spcPts val="1200"/>
              </a:spcBef>
              <a:buFont typeface="Arial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Genetic Programming (GP)</a:t>
            </a:r>
          </a:p>
          <a:p>
            <a:pPr marL="3175" lvl="1" indent="0">
              <a:spcBef>
                <a:spcPts val="1200"/>
              </a:spcBef>
              <a:buNone/>
            </a:pPr>
            <a:r>
              <a:rPr lang="en-US" sz="2400" dirty="0"/>
              <a:t>More recent versions:</a:t>
            </a:r>
          </a:p>
          <a:p>
            <a:pPr marL="346075" lvl="1" indent="-342900">
              <a:spcBef>
                <a:spcPts val="1200"/>
              </a:spcBef>
              <a:buFont typeface="Arial"/>
              <a:buChar char="•"/>
            </a:pPr>
            <a:r>
              <a:rPr lang="en-US" sz="2400" dirty="0"/>
              <a:t>Differential Evolution (DE)</a:t>
            </a:r>
          </a:p>
          <a:p>
            <a:pPr marL="346075" lvl="1" indent="-342900">
              <a:spcBef>
                <a:spcPts val="1200"/>
              </a:spcBef>
              <a:buFont typeface="Arial"/>
              <a:buChar char="•"/>
            </a:pPr>
            <a:r>
              <a:rPr lang="en-US" sz="2400" dirty="0"/>
              <a:t>Particle Swarm </a:t>
            </a:r>
            <a:r>
              <a:rPr lang="en-US" sz="2400" dirty="0" err="1"/>
              <a:t>Optimisation</a:t>
            </a:r>
            <a:r>
              <a:rPr lang="en-US" sz="2400" dirty="0"/>
              <a:t> (PSO)</a:t>
            </a:r>
          </a:p>
          <a:p>
            <a:pPr marL="346075" lvl="1" indent="-342900">
              <a:spcBef>
                <a:spcPts val="1200"/>
              </a:spcBef>
              <a:buFont typeface="Arial"/>
              <a:buChar char="•"/>
            </a:pPr>
            <a:r>
              <a:rPr lang="en-US" sz="2400" dirty="0"/>
              <a:t>Learning Classifier Systems (LCS)</a:t>
            </a:r>
          </a:p>
          <a:p>
            <a:pPr marL="346075" lvl="1" indent="-342900">
              <a:spcBef>
                <a:spcPts val="1200"/>
              </a:spcBef>
              <a:buFont typeface="Arial"/>
              <a:buChar char="•"/>
            </a:pPr>
            <a:r>
              <a:rPr lang="en-US" sz="2400" dirty="0"/>
              <a:t>Estimation of Distribution Algorithms (EDA)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7024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PSO: Technical summary tableau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4793165"/>
              </p:ext>
            </p:extLst>
          </p:nvPr>
        </p:nvGraphicFramePr>
        <p:xfrm>
          <a:off x="2707420" y="1933640"/>
          <a:ext cx="6777159" cy="3383280"/>
        </p:xfrm>
        <a:graphic>
          <a:graphicData uri="http://schemas.openxmlformats.org/drawingml/2006/table">
            <a:tbl>
              <a:tblPr firstCol="1" bandRow="1">
                <a:tableStyleId>{5940675A-B579-460E-94D1-54222C63F5DA}</a:tableStyleId>
              </a:tblPr>
              <a:tblGrid>
                <a:gridCol w="28131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40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Representation</a:t>
                      </a:r>
                      <a:endParaRPr kumimoji="0" lang="en-GB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Real-valued vectors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Recombination</a:t>
                      </a:r>
                      <a:endParaRPr kumimoji="0" lang="en-GB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None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Mutation</a:t>
                      </a:r>
                      <a:endParaRPr kumimoji="0" lang="en-GB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Adding velocity vector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Parent selection</a:t>
                      </a:r>
                      <a:endParaRPr kumimoji="0" lang="en-GB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Deterministic</a:t>
                      </a:r>
                      <a:r>
                        <a:rPr lang="en-US" sz="2400" baseline="0" dirty="0"/>
                        <a:t> (each parent creates one offspring via mutation)</a:t>
                      </a:r>
                      <a:endParaRPr lang="en-US" sz="2400" dirty="0"/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Survivor selection</a:t>
                      </a:r>
                      <a:endParaRPr kumimoji="0" lang="en-GB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Generational</a:t>
                      </a:r>
                      <a:r>
                        <a:rPr lang="en-US" sz="2400" baseline="0" dirty="0"/>
                        <a:t> (offspring replaces parents)</a:t>
                      </a:r>
                      <a:endParaRPr lang="en-US" sz="2400" dirty="0"/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D7A64C71-067F-4EB6-BA43-160A58A2ADDE}" type="slidenum">
              <a:rPr lang="nl-NL" smtClean="0"/>
              <a:pPr/>
              <a:t>20</a:t>
            </a:fld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8059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PSO: Example moving target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23914"/>
            <a:ext cx="8229600" cy="2065096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/>
              <a:t>Optimum moves randomly through search space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Particles do not know position of optimum but do know which particle is closest and are attracted to that one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Precondition: low w value, personal best (b) is zero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400" dirty="0"/>
          </a:p>
          <a:p>
            <a:pPr marL="0" indent="0">
              <a:spcBef>
                <a:spcPts val="1200"/>
              </a:spcBef>
              <a:buNone/>
            </a:pPr>
            <a:endParaRPr lang="en-US" sz="2400" dirty="0"/>
          </a:p>
          <a:p>
            <a:pPr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21</a:t>
            </a:fld>
            <a:endParaRPr lang="en-US" dirty="0"/>
          </a:p>
        </p:txBody>
      </p:sp>
      <p:pic>
        <p:nvPicPr>
          <p:cNvPr id="6" name="Particle swarm optimization- moving food sourc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5335" y="3429000"/>
            <a:ext cx="7541331" cy="284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94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 of Distribution Algorithms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GB" sz="2400" dirty="0"/>
              <a:t>An algorithm always has certain downsides (see the No Free Lunch Theorem in the Theory chapter) </a:t>
            </a:r>
          </a:p>
          <a:p>
            <a:pPr>
              <a:spcBef>
                <a:spcPts val="1200"/>
              </a:spcBef>
            </a:pPr>
            <a:r>
              <a:rPr lang="en-GB" sz="2400" dirty="0"/>
              <a:t>New algorithms are developed to overcome these downsides</a:t>
            </a:r>
          </a:p>
          <a:p>
            <a:pPr>
              <a:spcBef>
                <a:spcPts val="1200"/>
              </a:spcBef>
            </a:pPr>
            <a:r>
              <a:rPr lang="en-GB" sz="2400" dirty="0"/>
              <a:t>Downside of an EA? With mutation and crossover you don’t learn much about the fitness landscape</a:t>
            </a:r>
          </a:p>
          <a:p>
            <a:pPr>
              <a:spcBef>
                <a:spcPts val="1200"/>
              </a:spcBef>
            </a:pPr>
            <a:r>
              <a:rPr lang="en-GB" sz="2400" dirty="0">
                <a:solidFill>
                  <a:srgbClr val="FF0000"/>
                </a:solidFill>
              </a:rPr>
              <a:t>Model-Based EAs </a:t>
            </a:r>
            <a:r>
              <a:rPr lang="en-GB" sz="2400" dirty="0"/>
              <a:t>try to model a distribution from the population and generate new solutions from this model</a:t>
            </a:r>
          </a:p>
          <a:p>
            <a:pPr>
              <a:spcBef>
                <a:spcPts val="1200"/>
              </a:spcBef>
            </a:pPr>
            <a:endParaRPr lang="en-GB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974061" y="6258670"/>
            <a:ext cx="942715" cy="501650"/>
          </a:xfrm>
          <a:prstGeom prst="rect">
            <a:avLst/>
          </a:prstGeom>
        </p:spPr>
        <p:txBody>
          <a:bodyPr/>
          <a:lstStyle/>
          <a:p>
            <a:fld id="{23A85CF2-87A1-424D-AAB4-8DA3F7B30A26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9317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Estimation of Distribution Algorithms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23</a:t>
            </a:fld>
            <a:endParaRPr lang="en-US" dirty="0"/>
          </a:p>
        </p:txBody>
      </p:sp>
      <p:pic>
        <p:nvPicPr>
          <p:cNvPr id="7" name="Ackley Solu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4670" y="1497780"/>
            <a:ext cx="8220400" cy="46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29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EDA Quick Overview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dirty="0"/>
              <a:t>Create initial population randomly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dirty="0"/>
              <a:t>Calculate fitness of each candidate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dirty="0"/>
              <a:t>Select a subpopulation (consisting of the best candidates)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dirty="0"/>
              <a:t>Select a model to fit a probability distribution over the candidates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dirty="0"/>
              <a:t>Sample new population from this estimated distribution</a:t>
            </a:r>
          </a:p>
          <a:p>
            <a:pPr marL="457200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dirty="0"/>
              <a:t>Back to step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852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Model-assisted EAs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dirty="0"/>
              <a:t>EDAs build and use a </a:t>
            </a:r>
            <a:r>
              <a:rPr lang="en-US" sz="2400" dirty="0">
                <a:solidFill>
                  <a:srgbClr val="FF0000"/>
                </a:solidFill>
              </a:rPr>
              <a:t>model in the reproduction step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One could also build an use a </a:t>
            </a:r>
            <a:r>
              <a:rPr lang="en-US" sz="2400" dirty="0">
                <a:solidFill>
                  <a:srgbClr val="FF0000"/>
                </a:solidFill>
              </a:rPr>
              <a:t>model in the fitness evaluation step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Rationale: 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fitness evaluation is by far the most time consuming step in an EA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sampling a model is usually much faster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the model building overhead could pay off (and it does!)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Idea: x% of fitness evaluations is real, 100-x% is model based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0961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LCS: Quick overview Michigan-style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47204"/>
            <a:ext cx="10972800" cy="4756152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Developed: First described in 1976 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Early names: Holland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Typically applied to: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Machine learning tasks working with rule sets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Giving best response to current state environment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Attributed features: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Combination classifier system and learning algorithm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Cooperation (instead of the usual competition) among individuals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Relies on genetic algorithms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Two schools: Michigan-style (rule is an individual) vs Pittsburgh-style (rule set is an individual)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4547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LCS: Representation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62298"/>
            <a:ext cx="10972800" cy="4525963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/>
              <a:t>Classic representation: each rule of the rule base is a tuple {</a:t>
            </a:r>
            <a:r>
              <a:rPr lang="en-US" sz="2400" dirty="0" err="1"/>
              <a:t>condition:action:payoff</a:t>
            </a:r>
            <a:r>
              <a:rPr lang="en-US" sz="2400" dirty="0"/>
              <a:t>}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400" dirty="0"/>
              <a:t>	where payoff is the fitness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Match set: subset of rules whose condition matches the current inputs from the environment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Action set: subset of the match set advocating the chosen action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In later versions, the rule-tuple included an accuracy value, reflecting the system’s experience of how well the predicted payoff matches the reward received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6650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LCS: Iteration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28</a:t>
            </a:fld>
            <a:endParaRPr lang="en-US" dirty="0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934" y="1082064"/>
            <a:ext cx="8955018" cy="5157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3765860" y="3628656"/>
            <a:ext cx="408200" cy="161994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765860" y="4137442"/>
            <a:ext cx="408200" cy="161994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28409" y="2478628"/>
            <a:ext cx="408200" cy="161994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765860" y="4309282"/>
            <a:ext cx="408200" cy="161994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367146" y="5142373"/>
            <a:ext cx="4110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</a:rPr>
              <a:t>“Covering” for the case of an empty Match set by producing random new rules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028409" y="4746537"/>
            <a:ext cx="408200" cy="161994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450495" y="5310123"/>
            <a:ext cx="887672" cy="421184"/>
          </a:xfrm>
          <a:prstGeom prst="ellipse">
            <a:avLst/>
          </a:prstGeom>
          <a:noFill/>
          <a:ln w="25400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642965" y="3382678"/>
            <a:ext cx="842046" cy="40149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264858" y="2667346"/>
            <a:ext cx="812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explore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632305" y="3355704"/>
            <a:ext cx="754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exploit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3911781" y="5242115"/>
            <a:ext cx="887672" cy="557257"/>
          </a:xfrm>
          <a:prstGeom prst="ellipse">
            <a:avLst/>
          </a:prstGeom>
          <a:noFill/>
          <a:ln w="2540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957263" y="4988485"/>
            <a:ext cx="14123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</a:rPr>
              <a:t>Makes new rules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8282975" y="4908532"/>
            <a:ext cx="12211" cy="1581613"/>
          </a:xfrm>
          <a:prstGeom prst="straightConnector1">
            <a:avLst/>
          </a:prstGeom>
          <a:ln>
            <a:solidFill>
              <a:srgbClr val="008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4363136" y="6490144"/>
            <a:ext cx="3919839" cy="0"/>
          </a:xfrm>
          <a:prstGeom prst="straightConnector1">
            <a:avLst/>
          </a:prstGeom>
          <a:ln>
            <a:solidFill>
              <a:srgbClr val="008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6" idx="4"/>
          </p:cNvCxnSpPr>
          <p:nvPr/>
        </p:nvCxnSpPr>
        <p:spPr>
          <a:xfrm flipH="1" flipV="1">
            <a:off x="4355617" y="5799372"/>
            <a:ext cx="7518" cy="690773"/>
          </a:xfrm>
          <a:prstGeom prst="straightConnector1">
            <a:avLst/>
          </a:prstGeom>
          <a:ln>
            <a:solidFill>
              <a:srgbClr val="008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7574717" y="4225167"/>
            <a:ext cx="1410408" cy="683364"/>
          </a:xfrm>
          <a:prstGeom prst="rect">
            <a:avLst/>
          </a:prstGeom>
          <a:noFill/>
          <a:ln w="31750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0FEF28-ECA4-5F46-B66C-27E999C90B1D}"/>
              </a:ext>
            </a:extLst>
          </p:cNvPr>
          <p:cNvSpPr txBox="1"/>
          <p:nvPr/>
        </p:nvSpPr>
        <p:spPr>
          <a:xfrm>
            <a:off x="1981200" y="2085654"/>
            <a:ext cx="1277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# means a </a:t>
            </a:r>
          </a:p>
          <a:p>
            <a:r>
              <a:rPr lang="en-GB" dirty="0"/>
              <a:t>w</a:t>
            </a:r>
            <a:r>
              <a:rPr lang="en-NL" dirty="0"/>
              <a:t>ildcard</a:t>
            </a:r>
          </a:p>
          <a:p>
            <a:r>
              <a:rPr lang="en-NL" dirty="0"/>
              <a:t>(don’t care)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D05088-5A71-D54F-BE0E-3C3BB80ADEBA}"/>
              </a:ext>
            </a:extLst>
          </p:cNvPr>
          <p:cNvSpPr txBox="1"/>
          <p:nvPr/>
        </p:nvSpPr>
        <p:spPr>
          <a:xfrm>
            <a:off x="7476825" y="2195158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200" dirty="0">
                <a:solidFill>
                  <a:srgbClr val="FF0000"/>
                </a:solidFill>
              </a:rPr>
              <a:t>179 &gt; 83</a:t>
            </a:r>
            <a:r>
              <a:rPr lang="en-NL" dirty="0"/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BCC7724-8F87-FF45-A690-E512334CD6D3}"/>
              </a:ext>
            </a:extLst>
          </p:cNvPr>
          <p:cNvSpPr txBox="1"/>
          <p:nvPr/>
        </p:nvSpPr>
        <p:spPr>
          <a:xfrm>
            <a:off x="4506355" y="4961412"/>
            <a:ext cx="14123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</a:rPr>
              <a:t>Makes new rules</a:t>
            </a:r>
            <a:endParaRPr lang="en-US" sz="14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4394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Learning </a:t>
            </a:r>
            <a:r>
              <a:rPr lang="nl-NL" dirty="0" err="1"/>
              <a:t>Classifier</a:t>
            </a:r>
            <a:r>
              <a:rPr lang="nl-NL" dirty="0"/>
              <a:t> Systems: </a:t>
            </a:r>
            <a:r>
              <a:rPr lang="nl-NL" dirty="0" err="1"/>
              <a:t>Example</a:t>
            </a:r>
            <a:r>
              <a:rPr lang="nl-NL" dirty="0"/>
              <a:t> </a:t>
            </a:r>
          </a:p>
        </p:txBody>
      </p:sp>
      <p:pic>
        <p:nvPicPr>
          <p:cNvPr id="6" name="NAO_learns_to_push_the_box_controlled_by_a_Learning_Classifier_System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8330" r="8330"/>
          <a:stretch>
            <a:fillRect/>
          </a:stretch>
        </p:blipFill>
        <p:spPr>
          <a:xfrm>
            <a:off x="1981200" y="1299756"/>
            <a:ext cx="8229600" cy="4525963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3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Differential Evolution: Quick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Developed: USA in 1995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Early names: </a:t>
            </a:r>
            <a:r>
              <a:rPr lang="en-US" sz="2400" dirty="0" err="1"/>
              <a:t>Storn</a:t>
            </a:r>
            <a:r>
              <a:rPr lang="en-US" sz="2400" dirty="0"/>
              <a:t>, Price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Typically applied to: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Nonlinear and non differentiable real valued functions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Attributed features: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populations are lists (sets where elements have a position)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four parents are needed to create a new individual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different variants exists due to changing the base vector 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Special: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differential mutation</a:t>
            </a:r>
          </a:p>
          <a:p>
            <a:pPr marL="0" indent="0">
              <a:spcBef>
                <a:spcPts val="1200"/>
              </a:spcBef>
              <a:buNone/>
            </a:pP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1197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LCS: </a:t>
            </a:r>
            <a:r>
              <a:rPr lang="en-GB" sz="3200" dirty="0"/>
              <a:t>Technical summary tableau Michigan-style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0067126"/>
              </p:ext>
            </p:extLst>
          </p:nvPr>
        </p:nvGraphicFramePr>
        <p:xfrm>
          <a:off x="2119483" y="1325880"/>
          <a:ext cx="7953034" cy="4206240"/>
        </p:xfrm>
        <a:graphic>
          <a:graphicData uri="http://schemas.openxmlformats.org/drawingml/2006/table">
            <a:tbl>
              <a:tblPr firstCol="1" bandRow="1">
                <a:tableStyleId>{5940675A-B579-460E-94D1-54222C63F5DA}</a:tableStyleId>
              </a:tblPr>
              <a:tblGrid>
                <a:gridCol w="25940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590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Representation</a:t>
                      </a:r>
                      <a:endParaRPr kumimoji="0" lang="en-GB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Tuple {</a:t>
                      </a:r>
                      <a:r>
                        <a:rPr kumimoji="0" lang="en-GB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condition:action:payoff,accuracy</a:t>
                      </a: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} conditions use {0,1,#} alphabet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Recombination</a:t>
                      </a:r>
                      <a:endParaRPr kumimoji="0" lang="en-GB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One-point crossover on conditions/actions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Mutation</a:t>
                      </a:r>
                      <a:endParaRPr kumimoji="0" lang="en-GB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Binary resetting as appropriate on action/conditions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Parent selection</a:t>
                      </a:r>
                      <a:endParaRPr kumimoji="0" lang="en-GB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Fitness proportional with sharing within environmental niches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u="none" strike="noStrike" cap="none" normalizeH="0" baseline="0" dirty="0">
                          <a:ln>
                            <a:noFill/>
                          </a:ln>
                          <a:effectLst/>
                          <a:latin typeface="+mn-lt"/>
                        </a:rPr>
                        <a:t>Survivor selection</a:t>
                      </a:r>
                      <a:endParaRPr kumimoji="0" lang="en-GB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Stochastic, inversely related to number of rules covering same environmental niche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Fitness</a:t>
                      </a:r>
                    </a:p>
                  </a:txBody>
                  <a:tcPr marL="100403" marR="10040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Each reward received updates the predicted pay-off and the accuracy of rules in relevant action sets by reinforcement learning</a:t>
                      </a:r>
                    </a:p>
                  </a:txBody>
                  <a:tcPr marL="100403" marR="100403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D7A64C71-067F-4EB6-BA43-160A58A2ADDE}" type="slidenum">
              <a:rPr lang="nl-NL" smtClean="0"/>
              <a:pPr/>
              <a:t>30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85930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35665"/>
            <a:ext cx="10972800" cy="5377243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There are several incarnations / dialects / variants of the generic EA scheme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classic variants are: GA, ES, EP, GP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Some of these have a primary application area: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GA: discrete / combinatorial optimization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ES: continuous optimization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GP: machine learning, modeling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Methods and tricks invented in one branch can be often applied in other ones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Some techniques, e.g., PSO, use non evolutionary metaphors, but the algorithm follows the generic EA template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Beware of “novel” metaphors with bombastic names </a:t>
            </a:r>
            <a:r>
              <a:rPr lang="mr-IN" sz="2000" dirty="0">
                <a:solidFill>
                  <a:srgbClr val="FF0000"/>
                </a:solidFill>
              </a:rPr>
              <a:t>–</a:t>
            </a:r>
            <a:r>
              <a:rPr lang="en-US" sz="2000" dirty="0">
                <a:solidFill>
                  <a:srgbClr val="FF0000"/>
                </a:solidFill>
              </a:rPr>
              <a:t> these may be equivalent to existing variants !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The specific type of EA is not important for applications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Best approach in practice: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choose representation to fit the problem,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choose variation operators to fit representation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choose selection operators that work well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do not bother whether the resulting algorithm is variant A, B, or C  </a:t>
            </a:r>
            <a:r>
              <a:rPr lang="en-US" sz="1600" dirty="0">
                <a:sym typeface="Wingdings"/>
              </a:rPr>
              <a:t>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90116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Current problem: too many metaphors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974061" y="6225940"/>
            <a:ext cx="942715" cy="501650"/>
          </a:xfrm>
          <a:prstGeom prst="rect">
            <a:avLst/>
          </a:prstGeom>
        </p:spPr>
        <p:txBody>
          <a:bodyPr/>
          <a:lstStyle/>
          <a:p>
            <a:fld id="{23A85CF2-87A1-424D-AAB4-8DA3F7B30A26}" type="slidenum">
              <a:rPr lang="en-US" smtClean="0"/>
              <a:t>32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9385" b="9385"/>
          <a:stretch>
            <a:fillRect/>
          </a:stretch>
        </p:blipFill>
        <p:spPr>
          <a:xfrm>
            <a:off x="8974061" y="21920"/>
            <a:ext cx="2348527" cy="872287"/>
          </a:xfrm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8666" y="1141931"/>
            <a:ext cx="4308028" cy="32266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5447" y="4024853"/>
            <a:ext cx="3265776" cy="25955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1868" y="1237625"/>
            <a:ext cx="2863288" cy="27793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5156" y="1237625"/>
            <a:ext cx="3831865" cy="2870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450" y="4023387"/>
            <a:ext cx="3895533" cy="259702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12686" y="4107825"/>
            <a:ext cx="3344335" cy="251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941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5A4BD-AE48-B2A5-20FC-7AB6BAF1C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K. </a:t>
            </a:r>
            <a:r>
              <a:rPr lang="en-US" sz="2800" dirty="0" err="1"/>
              <a:t>Sörensen</a:t>
            </a:r>
            <a:r>
              <a:rPr lang="en-US" sz="2800" dirty="0"/>
              <a:t>, </a:t>
            </a:r>
            <a:r>
              <a:rPr lang="en-US" sz="2800" dirty="0">
                <a:solidFill>
                  <a:srgbClr val="FF0000"/>
                </a:solidFill>
              </a:rPr>
              <a:t>Metaheuristics – the Metaphor Exposed</a:t>
            </a:r>
            <a:r>
              <a:rPr lang="en-US" sz="2800" dirty="0"/>
              <a:t>, Intl. Trans. in Op. Res. 22 (2013) 3–18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AED6F-5077-597B-94E8-7139B54E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1200"/>
              </a:spcBef>
            </a:pPr>
            <a:r>
              <a:rPr lang="en-US" sz="2800" dirty="0">
                <a:solidFill>
                  <a:srgbClr val="000000"/>
                </a:solidFill>
              </a:rPr>
              <a:t>Metaphors have been useful in exploring the possibilities of the research field of heuristic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800" dirty="0">
                <a:solidFill>
                  <a:srgbClr val="000000"/>
                </a:solidFill>
              </a:rPr>
              <a:t>	                                              </a:t>
            </a:r>
            <a:r>
              <a:rPr lang="en-US" sz="4300" b="1" dirty="0">
                <a:solidFill>
                  <a:srgbClr val="000000"/>
                </a:solidFill>
              </a:rPr>
              <a:t>BUT</a:t>
            </a:r>
          </a:p>
          <a:p>
            <a:pPr>
              <a:spcBef>
                <a:spcPts val="1200"/>
              </a:spcBef>
            </a:pPr>
            <a:r>
              <a:rPr lang="en-US" sz="2800" dirty="0">
                <a:solidFill>
                  <a:srgbClr val="000000"/>
                </a:solidFill>
              </a:rPr>
              <a:t>Most “new” methods are just repacking of old ideas with a new vocabulary (intelligent water drops, </a:t>
            </a:r>
            <a:r>
              <a:rPr lang="en-US" sz="2800" dirty="0" err="1">
                <a:solidFill>
                  <a:srgbClr val="000000"/>
                </a:solidFill>
              </a:rPr>
              <a:t>cockoo</a:t>
            </a:r>
            <a:r>
              <a:rPr lang="en-US" sz="2800" dirty="0">
                <a:solidFill>
                  <a:srgbClr val="000000"/>
                </a:solidFill>
              </a:rPr>
              <a:t> search, harmony search, honey bee swarm, fruit fly)</a:t>
            </a:r>
          </a:p>
          <a:p>
            <a:pPr>
              <a:spcBef>
                <a:spcPts val="1200"/>
              </a:spcBef>
            </a:pPr>
            <a:r>
              <a:rPr lang="en-US" sz="2800" dirty="0">
                <a:solidFill>
                  <a:srgbClr val="FF0000"/>
                </a:solidFill>
              </a:rPr>
              <a:t>Role of metaphors changes from inspiration to justification and “proof” of novelty</a:t>
            </a:r>
          </a:p>
          <a:p>
            <a:pPr>
              <a:spcBef>
                <a:spcPts val="1200"/>
              </a:spcBef>
            </a:pPr>
            <a:r>
              <a:rPr lang="en-US" sz="2800" dirty="0">
                <a:solidFill>
                  <a:srgbClr val="000000"/>
                </a:solidFill>
              </a:rPr>
              <a:t>Consequences: discredits solid metaheuristics, publication bias, redirects efforts from useful to useless research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713113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Food for thought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Consider the following papers (Canvas):</a:t>
            </a:r>
            <a:br>
              <a:rPr lang="en-GB" sz="2400" dirty="0"/>
            </a:br>
            <a:endParaRPr lang="en-GB" sz="2400" dirty="0">
              <a:solidFill>
                <a:srgbClr val="000000"/>
              </a:solidFill>
            </a:endParaRPr>
          </a:p>
          <a:p>
            <a:pPr marL="457200" indent="-457200">
              <a:buAutoNum type="arabicPeriod"/>
            </a:pPr>
            <a:r>
              <a:rPr lang="en-GB" sz="2400" dirty="0"/>
              <a:t>Kenneth </a:t>
            </a:r>
            <a:r>
              <a:rPr lang="en-GB" sz="2400" dirty="0" err="1"/>
              <a:t>Sörensen</a:t>
            </a:r>
            <a:r>
              <a:rPr lang="en-GB" sz="2400" dirty="0"/>
              <a:t>, Metaheuristics – the Metaphor Exposed, Intl. Trans. in Op. Res. 22 (2013) 3–18 – </a:t>
            </a:r>
            <a:r>
              <a:rPr lang="en-GB" sz="2400" dirty="0">
                <a:solidFill>
                  <a:srgbClr val="FF0000"/>
                </a:solidFill>
              </a:rPr>
              <a:t>READ</a:t>
            </a:r>
          </a:p>
          <a:p>
            <a:pPr marL="457200" indent="-457200">
              <a:buAutoNum type="arabicPeriod"/>
            </a:pPr>
            <a:r>
              <a:rPr lang="en-GB" sz="2400" dirty="0" err="1">
                <a:solidFill>
                  <a:srgbClr val="000000"/>
                </a:solidFill>
              </a:rPr>
              <a:t>Geem</a:t>
            </a:r>
            <a:r>
              <a:rPr lang="en-GB" sz="2400" dirty="0">
                <a:solidFill>
                  <a:srgbClr val="000000"/>
                </a:solidFill>
              </a:rPr>
              <a:t>, Z.W., Kim, J.H., Loganathan, G.V., 2001. A </a:t>
            </a:r>
            <a:r>
              <a:rPr lang="en-GB" sz="2400" dirty="0"/>
              <a:t>new heuristic optimization algorithm: harmony search. Simulation 76, 2, 60–68. – </a:t>
            </a:r>
            <a:r>
              <a:rPr lang="en-GB" sz="2400" dirty="0">
                <a:solidFill>
                  <a:srgbClr val="FF0000"/>
                </a:solidFill>
              </a:rPr>
              <a:t>just browse </a:t>
            </a:r>
            <a:br>
              <a:rPr lang="en-GB" sz="2400" dirty="0"/>
            </a:br>
            <a:endParaRPr lang="en-GB" sz="2400" dirty="0"/>
          </a:p>
          <a:p>
            <a:pPr marL="0" indent="0">
              <a:buNone/>
            </a:pPr>
            <a:r>
              <a:rPr lang="en-GB" sz="2400" dirty="0"/>
              <a:t>Discuss if and how the “novel” harmony search components relate to components in heuristics and evolutionary algorithms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974061" y="6258670"/>
            <a:ext cx="942715" cy="501650"/>
          </a:xfrm>
          <a:prstGeom prst="rect">
            <a:avLst/>
          </a:prstGeom>
        </p:spPr>
        <p:txBody>
          <a:bodyPr/>
          <a:lstStyle/>
          <a:p>
            <a:fld id="{23A85CF2-87A1-424D-AAB4-8DA3F7B30A26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706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055"/>
            <a:ext cx="10953750" cy="872287"/>
          </a:xfrm>
        </p:spPr>
        <p:txBody>
          <a:bodyPr>
            <a:normAutofit/>
          </a:bodyPr>
          <a:lstStyle/>
          <a:p>
            <a:r>
              <a:rPr lang="en-US" dirty="0"/>
              <a:t>Differential Evolution: Differential mutation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98575"/>
            <a:ext cx="10953749" cy="4800599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Given a population of candidate solution vectors in </a:t>
            </a:r>
            <a:r>
              <a:rPr lang="en-US" sz="2400" dirty="0" err="1"/>
              <a:t>IR</a:t>
            </a:r>
            <a:r>
              <a:rPr lang="en-US" sz="2400" baseline="30000" dirty="0" err="1"/>
              <a:t>n</a:t>
            </a:r>
            <a:endParaRPr lang="en-US" sz="2400" baseline="30000" dirty="0"/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For every candidate, create a new mutant vector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A new mutant is produced by adding a </a:t>
            </a:r>
            <a:r>
              <a:rPr lang="en-US" sz="2400" dirty="0">
                <a:solidFill>
                  <a:srgbClr val="FF0000"/>
                </a:solidFill>
              </a:rPr>
              <a:t>perturbation vector </a:t>
            </a:r>
            <a:r>
              <a:rPr lang="en-US" sz="2400" dirty="0"/>
              <a:t>to the old one: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where  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the perturbation vector p is the difference between vectors y and z,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y and z are randomly chosen population members, and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scaling factor F&gt;0 (differential weight) is a real number controlling the rate at which the population evolves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6870890"/>
              </p:ext>
            </p:extLst>
          </p:nvPr>
        </p:nvGraphicFramePr>
        <p:xfrm>
          <a:off x="6038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14300" imgH="165100" progId="Equation.3">
                  <p:embed/>
                </p:oleObj>
              </mc:Choice>
              <mc:Fallback>
                <p:oleObj name="Equation" r:id="rId2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38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8970266"/>
              </p:ext>
            </p:extLst>
          </p:nvPr>
        </p:nvGraphicFramePr>
        <p:xfrm>
          <a:off x="4085064" y="2971800"/>
          <a:ext cx="1195387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647700" imgH="203200" progId="Equation.3">
                  <p:embed/>
                </p:oleObj>
              </mc:Choice>
              <mc:Fallback>
                <p:oleObj name="Equation" r:id="rId4" imgW="647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85064" y="2971800"/>
                        <a:ext cx="1195387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4716557"/>
              </p:ext>
            </p:extLst>
          </p:nvPr>
        </p:nvGraphicFramePr>
        <p:xfrm>
          <a:off x="2151489" y="3698874"/>
          <a:ext cx="1333577" cy="3092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876300" imgH="203200" progId="Equation.3">
                  <p:embed/>
                </p:oleObj>
              </mc:Choice>
              <mc:Fallback>
                <p:oleObj name="Equation" r:id="rId6" imgW="876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51489" y="3698874"/>
                        <a:ext cx="1333577" cy="3092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5069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Differential Evolution: Uniform crossover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sz="2400" dirty="0"/>
              <a:t>DE uses uniform crossover with 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a crossover probability C</a:t>
            </a:r>
            <a:r>
              <a:rPr lang="en-US" sz="2400" baseline="-25000" dirty="0"/>
              <a:t>r</a:t>
            </a:r>
            <a:r>
              <a:rPr lang="en-US" sz="2400" dirty="0"/>
              <a:t> that determines </a:t>
            </a:r>
            <a:r>
              <a:rPr lang="en-US" sz="2400" dirty="0">
                <a:solidFill>
                  <a:srgbClr val="FF0000"/>
                </a:solidFill>
              </a:rPr>
              <a:t>per position (gene) </a:t>
            </a:r>
            <a:r>
              <a:rPr lang="en-US" sz="2400" dirty="0"/>
              <a:t>that the child inherits the value (allele) of the first parent </a:t>
            </a:r>
          </a:p>
          <a:p>
            <a:pPr>
              <a:spcBef>
                <a:spcPts val="1200"/>
              </a:spcBef>
            </a:pPr>
            <a:r>
              <a:rPr lang="en-US" sz="2400" dirty="0"/>
              <a:t>a restriction: at one randomly chosen position the child allele is taken from the first parent without making a random decision. 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400" dirty="0"/>
              <a:t>This restriction implies that duplication of the second parent is not possible.</a:t>
            </a:r>
          </a:p>
          <a:p>
            <a:pPr marL="457200" lvl="1" indent="0">
              <a:spcBef>
                <a:spcPts val="1200"/>
              </a:spcBef>
              <a:buNone/>
            </a:pP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131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Differential Evolution:</a:t>
            </a:r>
            <a:r>
              <a:rPr lang="en-GB" dirty="0"/>
              <a:t> Evolutionary cycle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26274"/>
            <a:ext cx="10972800" cy="4836111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Population is a list (ordering is not related to fitness value)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Step 1: create a </a:t>
            </a:r>
            <a:r>
              <a:rPr lang="en-US" sz="2400" dirty="0">
                <a:solidFill>
                  <a:srgbClr val="FF0000"/>
                </a:solidFill>
              </a:rPr>
              <a:t>mutant vector population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v</a:t>
            </a:r>
            <a:r>
              <a:rPr lang="en-US" sz="2000" baseline="-25000" dirty="0"/>
              <a:t>i</a:t>
            </a:r>
            <a:r>
              <a:rPr lang="en-US" sz="2000" dirty="0"/>
              <a:t> =  a</a:t>
            </a:r>
            <a:r>
              <a:rPr lang="en-US" sz="2000" baseline="-25000" dirty="0"/>
              <a:t>i </a:t>
            </a:r>
            <a:r>
              <a:rPr lang="en-US" sz="2000" dirty="0"/>
              <a:t>+ F × (b</a:t>
            </a:r>
            <a:r>
              <a:rPr lang="en-US" sz="2000" baseline="-25000" dirty="0"/>
              <a:t>i</a:t>
            </a:r>
            <a:r>
              <a:rPr lang="en-US" sz="2000" dirty="0"/>
              <a:t> </a:t>
            </a:r>
            <a:r>
              <a:rPr lang="mr-IN" sz="2000" dirty="0"/>
              <a:t>–</a:t>
            </a:r>
            <a:r>
              <a:rPr lang="en-US" sz="2000" dirty="0"/>
              <a:t> c</a:t>
            </a:r>
            <a:r>
              <a:rPr lang="en-US" sz="2000" baseline="-25000" dirty="0"/>
              <a:t>i</a:t>
            </a:r>
            <a:r>
              <a:rPr lang="en-US" sz="2000" dirty="0"/>
              <a:t>) where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a</a:t>
            </a:r>
            <a:r>
              <a:rPr lang="en-US" sz="2000" baseline="-25000" dirty="0"/>
              <a:t>i</a:t>
            </a:r>
            <a:r>
              <a:rPr lang="en-US" sz="2000" dirty="0"/>
              <a:t> (≠ x</a:t>
            </a:r>
            <a:r>
              <a:rPr lang="en-US" sz="2000" baseline="-25000" dirty="0"/>
              <a:t>i</a:t>
            </a:r>
            <a:r>
              <a:rPr lang="en-US" sz="2000" dirty="0"/>
              <a:t>) are randomly chosen base vectors from P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b</a:t>
            </a:r>
            <a:r>
              <a:rPr lang="en-US" sz="2000" baseline="-25000" dirty="0"/>
              <a:t>i</a:t>
            </a:r>
            <a:r>
              <a:rPr lang="en-US" sz="2000" dirty="0"/>
              <a:t> and c</a:t>
            </a:r>
            <a:r>
              <a:rPr lang="en-US" sz="2000" baseline="-25000" dirty="0"/>
              <a:t>i</a:t>
            </a:r>
            <a:r>
              <a:rPr lang="en-US" sz="2000" dirty="0"/>
              <a:t> (≠ x</a:t>
            </a:r>
            <a:r>
              <a:rPr lang="en-US" sz="2000" baseline="-25000" dirty="0"/>
              <a:t>i</a:t>
            </a:r>
            <a:r>
              <a:rPr lang="en-US" sz="2000" dirty="0"/>
              <a:t>) are chosen randomly from P to define the difference vector 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F is a scaling factor </a:t>
            </a:r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Step 2: create </a:t>
            </a:r>
            <a:r>
              <a:rPr lang="en-US" sz="2400" dirty="0">
                <a:solidFill>
                  <a:srgbClr val="FF0000"/>
                </a:solidFill>
              </a:rPr>
              <a:t>trial vector population</a:t>
            </a:r>
            <a:endParaRPr lang="en-US" sz="2400" dirty="0"/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where       is made by uniform crossover between        and </a:t>
            </a:r>
            <a:endParaRPr lang="en-US" sz="2000" baseline="-25000" dirty="0"/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Step 3: </a:t>
            </a:r>
            <a:r>
              <a:rPr lang="en-US" sz="2400" dirty="0">
                <a:solidFill>
                  <a:srgbClr val="FF0000"/>
                </a:solidFill>
              </a:rPr>
              <a:t>deterministic selection </a:t>
            </a:r>
            <a:r>
              <a:rPr lang="en-US" sz="2400" dirty="0"/>
              <a:t>applied to each pair x</a:t>
            </a:r>
            <a:r>
              <a:rPr lang="en-US" sz="2400" baseline="-25000" dirty="0"/>
              <a:t>i</a:t>
            </a:r>
            <a:r>
              <a:rPr lang="en-US" sz="2400" dirty="0"/>
              <a:t> and </a:t>
            </a:r>
            <a:r>
              <a:rPr lang="en-US" sz="2400" dirty="0" err="1"/>
              <a:t>u</a:t>
            </a:r>
            <a:r>
              <a:rPr lang="en-US" sz="2400" baseline="-25000" dirty="0" err="1"/>
              <a:t>i</a:t>
            </a:r>
            <a:endParaRPr lang="en-US" sz="2400" baseline="-25000" dirty="0"/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where the best of x</a:t>
            </a:r>
            <a:r>
              <a:rPr lang="en-US" sz="2000" baseline="-25000" dirty="0"/>
              <a:t>i</a:t>
            </a:r>
            <a:r>
              <a:rPr lang="en-US" sz="2000" dirty="0"/>
              <a:t> and </a:t>
            </a:r>
            <a:r>
              <a:rPr lang="en-US" sz="2000" dirty="0" err="1"/>
              <a:t>u</a:t>
            </a:r>
            <a:r>
              <a:rPr lang="en-US" sz="2000" baseline="-25000" dirty="0" err="1"/>
              <a:t>i</a:t>
            </a:r>
            <a:r>
              <a:rPr lang="en-US" sz="2000" baseline="-25000" dirty="0"/>
              <a:t>   </a:t>
            </a:r>
            <a:r>
              <a:rPr lang="en-US" sz="2000" dirty="0"/>
              <a:t>is chosen to be the </a:t>
            </a:r>
            <a:r>
              <a:rPr lang="en-US" sz="2000" dirty="0" err="1"/>
              <a:t>i-th</a:t>
            </a:r>
            <a:r>
              <a:rPr lang="en-US" sz="2000" dirty="0"/>
              <a:t> individual in next generation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077200" y="6356353"/>
            <a:ext cx="2133600" cy="365125"/>
          </a:xfrm>
        </p:spPr>
        <p:txBody>
          <a:bodyPr/>
          <a:lstStyle/>
          <a:p>
            <a:fld id="{23A85CF2-87A1-424D-AAB4-8DA3F7B30A26}" type="slidenum">
              <a:rPr lang="en-US" smtClean="0"/>
              <a:t>6</a:t>
            </a:fld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807111"/>
              </p:ext>
            </p:extLst>
          </p:nvPr>
        </p:nvGraphicFramePr>
        <p:xfrm>
          <a:off x="6412825" y="1760142"/>
          <a:ext cx="1886533" cy="5145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77900" imgH="266700" progId="Equation.3">
                  <p:embed/>
                </p:oleObj>
              </mc:Choice>
              <mc:Fallback>
                <p:oleObj name="Equation" r:id="rId2" imgW="977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12825" y="1760142"/>
                        <a:ext cx="1886533" cy="5145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1956384"/>
              </p:ext>
            </p:extLst>
          </p:nvPr>
        </p:nvGraphicFramePr>
        <p:xfrm>
          <a:off x="5722041" y="4083602"/>
          <a:ext cx="1715715" cy="5145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889000" imgH="266700" progId="Equation.3">
                  <p:embed/>
                </p:oleObj>
              </mc:Choice>
              <mc:Fallback>
                <p:oleObj name="Equation" r:id="rId4" imgW="8890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722041" y="4083602"/>
                        <a:ext cx="1715715" cy="5145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2265454"/>
              </p:ext>
            </p:extLst>
          </p:nvPr>
        </p:nvGraphicFramePr>
        <p:xfrm>
          <a:off x="8512724" y="1243007"/>
          <a:ext cx="1698076" cy="4969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914400" imgH="266700" progId="Equation.3">
                  <p:embed/>
                </p:oleObj>
              </mc:Choice>
              <mc:Fallback>
                <p:oleObj name="Equation" r:id="rId6" imgW="9144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512724" y="1243007"/>
                        <a:ext cx="1698076" cy="4969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6253132"/>
              </p:ext>
            </p:extLst>
          </p:nvPr>
        </p:nvGraphicFramePr>
        <p:xfrm>
          <a:off x="6579898" y="4605870"/>
          <a:ext cx="285938" cy="407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52400" imgH="215900" progId="Equation.3">
                  <p:embed/>
                </p:oleObj>
              </mc:Choice>
              <mc:Fallback>
                <p:oleObj name="Equation" r:id="rId8" imgW="152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79898" y="4605870"/>
                        <a:ext cx="285938" cy="407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2706113"/>
              </p:ext>
            </p:extLst>
          </p:nvPr>
        </p:nvGraphicFramePr>
        <p:xfrm>
          <a:off x="7437756" y="4644669"/>
          <a:ext cx="285938" cy="36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65100" imgH="215900" progId="Equation.3">
                  <p:embed/>
                </p:oleObj>
              </mc:Choice>
              <mc:Fallback>
                <p:oleObj name="Equation" r:id="rId10" imgW="165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437756" y="4644669"/>
                        <a:ext cx="285938" cy="369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299517"/>
              </p:ext>
            </p:extLst>
          </p:nvPr>
        </p:nvGraphicFramePr>
        <p:xfrm>
          <a:off x="2161953" y="4550121"/>
          <a:ext cx="285938" cy="4559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52400" imgH="241300" progId="Equation.3">
                  <p:embed/>
                </p:oleObj>
              </mc:Choice>
              <mc:Fallback>
                <p:oleObj name="Equation" r:id="rId12" imgW="152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61953" y="4550121"/>
                        <a:ext cx="285938" cy="4559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460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DE: Example with the hand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242071"/>
            <a:ext cx="10896600" cy="4715472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GB" sz="2400" dirty="0"/>
              <a:t>Minimize f(x) = x</a:t>
            </a:r>
            <a:r>
              <a:rPr lang="en-GB" sz="2400" baseline="-25000" dirty="0"/>
              <a:t>1</a:t>
            </a:r>
            <a:r>
              <a:rPr lang="en-GB" sz="2400" dirty="0"/>
              <a:t> + x</a:t>
            </a:r>
            <a:r>
              <a:rPr lang="en-GB" sz="2400" baseline="-25000" dirty="0"/>
              <a:t>2</a:t>
            </a:r>
            <a:r>
              <a:rPr lang="en-GB" sz="2400" dirty="0"/>
              <a:t> + x</a:t>
            </a:r>
            <a:r>
              <a:rPr lang="en-GB" sz="2400" baseline="-25000" dirty="0"/>
              <a:t>3</a:t>
            </a:r>
          </a:p>
          <a:p>
            <a:pPr>
              <a:spcBef>
                <a:spcPts val="1200"/>
              </a:spcBef>
            </a:pPr>
            <a:r>
              <a:rPr lang="en-GB" sz="2400" dirty="0"/>
              <a:t>Step 0: initialise the population</a:t>
            </a:r>
          </a:p>
          <a:p>
            <a:pPr>
              <a:spcBef>
                <a:spcPts val="1200"/>
              </a:spcBef>
            </a:pPr>
            <a:endParaRPr lang="en-GB" sz="2400" dirty="0"/>
          </a:p>
          <a:p>
            <a:pPr>
              <a:spcBef>
                <a:spcPts val="1200"/>
              </a:spcBef>
            </a:pPr>
            <a:endParaRPr lang="en-GB" sz="2400" dirty="0"/>
          </a:p>
          <a:p>
            <a:pPr>
              <a:spcBef>
                <a:spcPts val="1200"/>
              </a:spcBef>
            </a:pPr>
            <a:endParaRPr lang="en-GB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974061" y="6258670"/>
            <a:ext cx="942715" cy="501650"/>
          </a:xfrm>
          <a:prstGeom prst="rect">
            <a:avLst/>
          </a:prstGeom>
        </p:spPr>
        <p:txBody>
          <a:bodyPr/>
          <a:lstStyle/>
          <a:p>
            <a:fld id="{23A85CF2-87A1-424D-AAB4-8DA3F7B30A26}" type="slidenum">
              <a:rPr lang="en-US" smtClean="0"/>
              <a:t>7</a:t>
            </a:fld>
            <a:endParaRPr lang="en-US" dirty="0"/>
          </a:p>
        </p:txBody>
      </p:sp>
      <p:pic>
        <p:nvPicPr>
          <p:cNvPr id="3" name="Picture 2" descr="Screen Shot 2017-08-10 at 13.40.2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199" y="3089675"/>
            <a:ext cx="8292746" cy="17599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7882C5-028C-FA4F-B581-DABFAE46EFD1}"/>
              </a:ext>
            </a:extLst>
          </p:cNvPr>
          <p:cNvSpPr txBox="1"/>
          <p:nvPr/>
        </p:nvSpPr>
        <p:spPr>
          <a:xfrm>
            <a:off x="5255795" y="1125023"/>
            <a:ext cx="2349554" cy="646331"/>
          </a:xfrm>
          <a:prstGeom prst="rect">
            <a:avLst/>
          </a:prstGeom>
          <a:solidFill>
            <a:srgbClr val="F1E85B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GB" baseline="-25000" dirty="0"/>
              <a:t>i</a:t>
            </a:r>
            <a:r>
              <a:rPr lang="en-GB" dirty="0"/>
              <a:t> </a:t>
            </a:r>
            <a:r>
              <a:rPr lang="en-US" dirty="0"/>
              <a:t>denotes </a:t>
            </a:r>
            <a:r>
              <a:rPr lang="en-NL" dirty="0"/>
              <a:t>an attribute </a:t>
            </a:r>
          </a:p>
          <a:p>
            <a:r>
              <a:rPr lang="en-NL" dirty="0"/>
              <a:t>of the fitness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A78E32-557F-834F-9CC8-B2C177400DB3}"/>
              </a:ext>
            </a:extLst>
          </p:cNvPr>
          <p:cNvSpPr txBox="1"/>
          <p:nvPr/>
        </p:nvSpPr>
        <p:spPr>
          <a:xfrm>
            <a:off x="2082199" y="4969598"/>
            <a:ext cx="2349554" cy="646331"/>
          </a:xfrm>
          <a:prstGeom prst="rect">
            <a:avLst/>
          </a:prstGeom>
          <a:solidFill>
            <a:srgbClr val="F1E85B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GB" baseline="-25000" dirty="0"/>
              <a:t>i</a:t>
            </a:r>
            <a:r>
              <a:rPr lang="en-GB" dirty="0"/>
              <a:t> </a:t>
            </a:r>
            <a:r>
              <a:rPr lang="en-US" dirty="0"/>
              <a:t>denotes </a:t>
            </a:r>
            <a:r>
              <a:rPr lang="en-NL" dirty="0"/>
              <a:t>an attribute </a:t>
            </a:r>
          </a:p>
          <a:p>
            <a:r>
              <a:rPr lang="en-NL" dirty="0"/>
              <a:t>of the fitness function</a:t>
            </a:r>
          </a:p>
        </p:txBody>
      </p:sp>
    </p:spTree>
    <p:extLst>
      <p:ext uri="{BB962C8B-B14F-4D97-AF65-F5344CB8AC3E}">
        <p14:creationId xmlns:p14="http://schemas.microsoft.com/office/powerpoint/2010/main" val="1035535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DE: Example with the hand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166018"/>
            <a:ext cx="10972799" cy="5092652"/>
          </a:xfrm>
        </p:spPr>
        <p:txBody>
          <a:bodyPr>
            <a:normAutofit/>
          </a:bodyPr>
          <a:lstStyle/>
          <a:p>
            <a:r>
              <a:rPr lang="en-US" sz="2400" dirty="0"/>
              <a:t>Step 1: </a:t>
            </a:r>
            <a:r>
              <a:rPr lang="en-US" sz="2400" dirty="0">
                <a:solidFill>
                  <a:srgbClr val="FF0000"/>
                </a:solidFill>
              </a:rPr>
              <a:t>create a mutant vector population</a:t>
            </a:r>
          </a:p>
          <a:p>
            <a:pPr lvl="1"/>
            <a:r>
              <a:rPr lang="en-US" sz="2000" dirty="0"/>
              <a:t>For each v</a:t>
            </a:r>
            <a:r>
              <a:rPr lang="en-US" sz="2000" baseline="-25000" dirty="0"/>
              <a:t>i</a:t>
            </a:r>
            <a:r>
              <a:rPr lang="en-US" sz="2000" dirty="0"/>
              <a:t>, choose </a:t>
            </a:r>
            <a:r>
              <a:rPr lang="en-US" sz="2000" dirty="0" err="1">
                <a:solidFill>
                  <a:srgbClr val="FF0000"/>
                </a:solidFill>
              </a:rPr>
              <a:t>a</a:t>
            </a:r>
            <a:r>
              <a:rPr lang="en-US" sz="2000" baseline="-25000" dirty="0" err="1">
                <a:solidFill>
                  <a:srgbClr val="FF0000"/>
                </a:solidFill>
              </a:rPr>
              <a:t>i</a:t>
            </a:r>
            <a:r>
              <a:rPr lang="en-US" sz="2000" baseline="-25000" dirty="0"/>
              <a:t> </a:t>
            </a:r>
            <a:r>
              <a:rPr lang="en-US" sz="2000" dirty="0"/>
              <a:t>(base) , </a:t>
            </a:r>
            <a:r>
              <a:rPr lang="en-US" sz="2000" dirty="0">
                <a:solidFill>
                  <a:srgbClr val="FF0000"/>
                </a:solidFill>
              </a:rPr>
              <a:t>b</a:t>
            </a:r>
            <a:r>
              <a:rPr lang="en-US" sz="2000" baseline="-25000" dirty="0">
                <a:solidFill>
                  <a:srgbClr val="FF0000"/>
                </a:solidFill>
              </a:rPr>
              <a:t>i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FF0000"/>
                </a:solidFill>
              </a:rPr>
              <a:t>c</a:t>
            </a:r>
            <a:r>
              <a:rPr lang="en-US" sz="2000" baseline="-25000" dirty="0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randomly from the population P different from </a:t>
            </a:r>
            <a:r>
              <a:rPr lang="en-US" sz="2000" dirty="0">
                <a:solidFill>
                  <a:srgbClr val="FF0000"/>
                </a:solidFill>
              </a:rPr>
              <a:t>x</a:t>
            </a:r>
            <a:r>
              <a:rPr lang="en-US" sz="2000" baseline="-25000" dirty="0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</a:rPr>
              <a:t>v</a:t>
            </a:r>
            <a:r>
              <a:rPr lang="en-US" sz="2000" baseline="-25000" dirty="0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 =  </a:t>
            </a:r>
            <a:r>
              <a:rPr lang="en-US" sz="2000" dirty="0" err="1">
                <a:solidFill>
                  <a:srgbClr val="FF0000"/>
                </a:solidFill>
              </a:rPr>
              <a:t>a</a:t>
            </a:r>
            <a:r>
              <a:rPr lang="en-US" sz="2000" baseline="-25000" dirty="0" err="1">
                <a:solidFill>
                  <a:srgbClr val="FF0000"/>
                </a:solidFill>
              </a:rPr>
              <a:t>i</a:t>
            </a:r>
            <a:r>
              <a:rPr lang="en-US" sz="2000" baseline="-25000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+ F × (b</a:t>
            </a:r>
            <a:r>
              <a:rPr lang="en-US" sz="2000" baseline="-25000" dirty="0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mr-IN" sz="2000" dirty="0">
                <a:solidFill>
                  <a:srgbClr val="FF0000"/>
                </a:solidFill>
              </a:rPr>
              <a:t>–</a:t>
            </a:r>
            <a:r>
              <a:rPr lang="en-US" sz="2000" dirty="0">
                <a:solidFill>
                  <a:srgbClr val="FF0000"/>
                </a:solidFill>
              </a:rPr>
              <a:t> c</a:t>
            </a:r>
            <a:r>
              <a:rPr lang="en-US" sz="2000" baseline="-25000" dirty="0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), F= 0.8</a:t>
            </a:r>
            <a:endParaRPr lang="en-GB" sz="24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GB" sz="2800" dirty="0"/>
              <a:t>	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						</a:t>
            </a:r>
          </a:p>
          <a:p>
            <a:pPr marL="0" indent="0">
              <a:buNone/>
            </a:pPr>
            <a:r>
              <a:rPr lang="en-GB" sz="2800" dirty="0"/>
              <a:t>										</a:t>
            </a:r>
            <a:endParaRPr lang="en-GB" sz="1600" baseline="-25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974061" y="6258670"/>
            <a:ext cx="942715" cy="501650"/>
          </a:xfrm>
          <a:prstGeom prst="rect">
            <a:avLst/>
          </a:prstGeom>
        </p:spPr>
        <p:txBody>
          <a:bodyPr/>
          <a:lstStyle/>
          <a:p>
            <a:fld id="{23A85CF2-87A1-424D-AAB4-8DA3F7B30A26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 descr="Screen Shot 2017-08-10 at 13.40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65" y="3340148"/>
            <a:ext cx="8497269" cy="1050683"/>
          </a:xfrm>
          <a:prstGeom prst="rect">
            <a:avLst/>
          </a:prstGeom>
        </p:spPr>
      </p:pic>
      <p:pic>
        <p:nvPicPr>
          <p:cNvPr id="7" name="Picture 6" descr="Screen Shot 2017-08-10 at 13.41.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65" y="5315556"/>
            <a:ext cx="8497269" cy="9431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5BB911-09C7-6948-9C06-D8A76F0C4658}"/>
              </a:ext>
            </a:extLst>
          </p:cNvPr>
          <p:cNvSpPr txBox="1"/>
          <p:nvPr/>
        </p:nvSpPr>
        <p:spPr>
          <a:xfrm>
            <a:off x="9185309" y="2106637"/>
            <a:ext cx="2397089" cy="646331"/>
          </a:xfrm>
          <a:prstGeom prst="rect">
            <a:avLst/>
          </a:prstGeom>
          <a:solidFill>
            <a:srgbClr val="F1E85B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x</a:t>
            </a:r>
            <a:r>
              <a:rPr lang="en-GB" baseline="-25000" dirty="0"/>
              <a:t>i</a:t>
            </a:r>
            <a:r>
              <a:rPr lang="en-GB" dirty="0"/>
              <a:t> </a:t>
            </a:r>
            <a:r>
              <a:rPr lang="en-US" dirty="0"/>
              <a:t>denotes </a:t>
            </a:r>
            <a:r>
              <a:rPr lang="en-NL" dirty="0"/>
              <a:t>a member </a:t>
            </a:r>
          </a:p>
          <a:p>
            <a:r>
              <a:rPr lang="en-NL" dirty="0"/>
              <a:t>of the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2FFA12-FAB1-0461-87FD-7108B061C171}"/>
              </a:ext>
            </a:extLst>
          </p:cNvPr>
          <p:cNvSpPr txBox="1"/>
          <p:nvPr/>
        </p:nvSpPr>
        <p:spPr>
          <a:xfrm>
            <a:off x="2047696" y="2882762"/>
            <a:ext cx="8220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/>
              <a:t>i</a:t>
            </a:r>
            <a:r>
              <a:rPr lang="en-GB" sz="1600" dirty="0"/>
              <a:t> = 1       b</a:t>
            </a:r>
            <a:r>
              <a:rPr lang="en-GB" sz="1600" baseline="-25000" dirty="0"/>
              <a:t>1 </a:t>
            </a:r>
            <a:r>
              <a:rPr lang="en-GB" sz="1600" dirty="0"/>
              <a:t>= individual 2           c</a:t>
            </a:r>
            <a:r>
              <a:rPr lang="en-GB" sz="1600" baseline="-25000" dirty="0"/>
              <a:t>1</a:t>
            </a:r>
            <a:r>
              <a:rPr lang="en-GB" sz="1600" dirty="0"/>
              <a:t>= individual 4 </a:t>
            </a:r>
            <a:r>
              <a:rPr lang="en-US" sz="1600" dirty="0"/>
              <a:t>                     b</a:t>
            </a:r>
            <a:r>
              <a:rPr lang="en-US" sz="1600" baseline="-25000" dirty="0"/>
              <a:t>1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c</a:t>
            </a:r>
            <a:r>
              <a:rPr lang="en-US" sz="1600" baseline="-25000" dirty="0"/>
              <a:t>1</a:t>
            </a:r>
            <a:r>
              <a:rPr lang="en-GB" sz="1600" dirty="0"/>
              <a:t>                F            </a:t>
            </a:r>
            <a:r>
              <a:rPr lang="en-US" sz="1600" dirty="0"/>
              <a:t>F × (b</a:t>
            </a:r>
            <a:r>
              <a:rPr lang="en-US" sz="1600" baseline="-25000" dirty="0"/>
              <a:t>1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c</a:t>
            </a:r>
            <a:r>
              <a:rPr lang="en-US" sz="1600" baseline="-25000" dirty="0"/>
              <a:t>1</a:t>
            </a:r>
            <a:r>
              <a:rPr lang="en-US" sz="1600" dirty="0"/>
              <a:t>) </a:t>
            </a:r>
            <a:endParaRPr lang="en-GB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33EE19-2966-E8BA-0EC9-D0ED93AECEF7}"/>
              </a:ext>
            </a:extLst>
          </p:cNvPr>
          <p:cNvSpPr txBox="1"/>
          <p:nvPr/>
        </p:nvSpPr>
        <p:spPr>
          <a:xfrm>
            <a:off x="3678865" y="4892482"/>
            <a:ext cx="66657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 × (b</a:t>
            </a:r>
            <a:r>
              <a:rPr lang="en-US" sz="1600" baseline="-25000" dirty="0"/>
              <a:t>1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c</a:t>
            </a:r>
            <a:r>
              <a:rPr lang="en-US" sz="1600" baseline="-25000" dirty="0"/>
              <a:t>1</a:t>
            </a:r>
            <a:r>
              <a:rPr lang="en-US" sz="1600" dirty="0"/>
              <a:t>)</a:t>
            </a:r>
            <a:r>
              <a:rPr lang="en-GB" sz="1600" dirty="0"/>
              <a:t>                                                 a</a:t>
            </a:r>
            <a:r>
              <a:rPr lang="en-GB" sz="1600" baseline="-25000" dirty="0"/>
              <a:t>1</a:t>
            </a:r>
            <a:r>
              <a:rPr lang="en-GB" sz="1600" dirty="0"/>
              <a:t>= individual 6         v</a:t>
            </a:r>
            <a:r>
              <a:rPr lang="en-GB" sz="1600" baseline="-25000" dirty="0"/>
              <a:t>1</a:t>
            </a:r>
            <a:r>
              <a:rPr lang="en-GB" sz="1600" dirty="0"/>
              <a:t>= a</a:t>
            </a:r>
            <a:r>
              <a:rPr lang="en-GB" sz="1600" baseline="-25000" dirty="0"/>
              <a:t>1 </a:t>
            </a:r>
            <a:r>
              <a:rPr lang="en-GB" sz="1600" dirty="0"/>
              <a:t>+ </a:t>
            </a:r>
            <a:r>
              <a:rPr lang="en-US" sz="1600" dirty="0"/>
              <a:t>F × (b</a:t>
            </a:r>
            <a:r>
              <a:rPr lang="en-US" sz="1600" baseline="-25000" dirty="0"/>
              <a:t>1</a:t>
            </a:r>
            <a:r>
              <a:rPr lang="en-US" sz="1600" dirty="0"/>
              <a:t> </a:t>
            </a:r>
            <a:r>
              <a:rPr lang="mr-IN" sz="1600" dirty="0"/>
              <a:t>–</a:t>
            </a:r>
            <a:r>
              <a:rPr lang="en-US" sz="1600" dirty="0"/>
              <a:t> c</a:t>
            </a:r>
            <a:r>
              <a:rPr lang="en-US" sz="1600" baseline="-25000" dirty="0"/>
              <a:t>1</a:t>
            </a:r>
            <a:r>
              <a:rPr lang="en-US" sz="1600" dirty="0"/>
              <a:t>)</a:t>
            </a:r>
            <a:r>
              <a:rPr lang="en-GB" sz="1600" dirty="0"/>
              <a:t> </a:t>
            </a:r>
            <a:r>
              <a:rPr lang="en-GB" sz="1600" baseline="-25000" dirty="0"/>
              <a:t>  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72917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DE: Example with the hand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Step 2: </a:t>
            </a:r>
            <a:r>
              <a:rPr lang="en-US" sz="2400" dirty="0">
                <a:solidFill>
                  <a:srgbClr val="FF0000"/>
                </a:solidFill>
              </a:rPr>
              <a:t>create trial vector population </a:t>
            </a:r>
            <a:r>
              <a:rPr lang="en-US" sz="2400" dirty="0"/>
              <a:t>by crossover</a:t>
            </a:r>
          </a:p>
          <a:p>
            <a:pPr lvl="1"/>
            <a:r>
              <a:rPr lang="en-US" sz="2000" dirty="0" err="1">
                <a:solidFill>
                  <a:srgbClr val="FF0000"/>
                </a:solidFill>
              </a:rPr>
              <a:t>u</a:t>
            </a:r>
            <a:r>
              <a:rPr lang="en-US" sz="2000" baseline="-25000" dirty="0" err="1">
                <a:solidFill>
                  <a:srgbClr val="FF0000"/>
                </a:solidFill>
              </a:rPr>
              <a:t>i</a:t>
            </a:r>
            <a:r>
              <a:rPr lang="en-US" sz="2000" dirty="0"/>
              <a:t> is made by uniform crossover between </a:t>
            </a:r>
            <a:r>
              <a:rPr lang="en-US" sz="2000" dirty="0">
                <a:solidFill>
                  <a:srgbClr val="FF0000"/>
                </a:solidFill>
              </a:rPr>
              <a:t>x</a:t>
            </a:r>
            <a:r>
              <a:rPr lang="en-US" sz="2000" baseline="-25000" dirty="0">
                <a:solidFill>
                  <a:srgbClr val="FF0000"/>
                </a:solidFill>
              </a:rPr>
              <a:t>i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FF0000"/>
                </a:solidFill>
              </a:rPr>
              <a:t>v</a:t>
            </a:r>
            <a:r>
              <a:rPr lang="en-US" sz="2000" baseline="-25000" dirty="0">
                <a:solidFill>
                  <a:srgbClr val="FF0000"/>
                </a:solidFill>
              </a:rPr>
              <a:t>i 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 (note: one allele is fixed from first parent)</a:t>
            </a:r>
            <a:endParaRPr lang="en-US" sz="2000" baseline="-25000" dirty="0"/>
          </a:p>
          <a:p>
            <a:pPr marL="0" indent="0">
              <a:buNone/>
            </a:pPr>
            <a:r>
              <a:rPr lang="en-GB" dirty="0"/>
              <a:t>			    		</a:t>
            </a:r>
            <a:endParaRPr lang="en-GB" sz="1800" baseline="-25000" dirty="0"/>
          </a:p>
          <a:p>
            <a:pPr marL="0" indent="0">
              <a:buNone/>
            </a:pPr>
            <a:endParaRPr lang="en-GB" sz="1400" baseline="-25000" dirty="0"/>
          </a:p>
          <a:p>
            <a:pPr marL="0" indent="0">
              <a:buNone/>
            </a:pPr>
            <a:endParaRPr lang="en-GB" sz="1400" baseline="-25000" dirty="0"/>
          </a:p>
          <a:p>
            <a:pPr marL="0" indent="0">
              <a:buNone/>
            </a:pPr>
            <a:endParaRPr lang="en-GB" sz="1400" baseline="-25000" dirty="0"/>
          </a:p>
          <a:p>
            <a:pPr marL="0" indent="0">
              <a:buNone/>
            </a:pPr>
            <a:endParaRPr lang="en-GB" sz="1400" baseline="-25000" dirty="0"/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endParaRPr lang="en-GB" sz="2400" dirty="0"/>
          </a:p>
          <a:p>
            <a:endParaRPr lang="en-US" sz="2400" dirty="0"/>
          </a:p>
          <a:p>
            <a:r>
              <a:rPr lang="en-US" sz="2400" dirty="0"/>
              <a:t>Step 3: </a:t>
            </a:r>
            <a:r>
              <a:rPr lang="en-US" sz="2400" dirty="0">
                <a:solidFill>
                  <a:srgbClr val="FF0000"/>
                </a:solidFill>
              </a:rPr>
              <a:t>deterministically select </a:t>
            </a:r>
            <a:r>
              <a:rPr lang="en-US" sz="2400" dirty="0"/>
              <a:t>best of </a:t>
            </a:r>
            <a:r>
              <a:rPr lang="en-US" sz="2400" dirty="0">
                <a:solidFill>
                  <a:srgbClr val="FF0000"/>
                </a:solidFill>
              </a:rPr>
              <a:t>x</a:t>
            </a:r>
            <a:r>
              <a:rPr lang="en-US" sz="2400" baseline="-25000" dirty="0">
                <a:solidFill>
                  <a:srgbClr val="FF0000"/>
                </a:solidFill>
              </a:rPr>
              <a:t>i</a:t>
            </a:r>
            <a:r>
              <a:rPr lang="en-US" sz="2400" dirty="0"/>
              <a:t> and </a:t>
            </a:r>
            <a:r>
              <a:rPr lang="en-US" sz="2400" dirty="0" err="1">
                <a:solidFill>
                  <a:srgbClr val="FF0000"/>
                </a:solidFill>
              </a:rPr>
              <a:t>u</a:t>
            </a:r>
            <a:r>
              <a:rPr lang="en-US" sz="2400" baseline="-25000" dirty="0" err="1">
                <a:solidFill>
                  <a:srgbClr val="FF0000"/>
                </a:solidFill>
              </a:rPr>
              <a:t>i</a:t>
            </a:r>
            <a:r>
              <a:rPr lang="en-GB" sz="2400" dirty="0"/>
              <a:t>	</a:t>
            </a:r>
          </a:p>
          <a:p>
            <a:r>
              <a:rPr lang="en-GB" sz="2400" dirty="0"/>
              <a:t>Thus: keep </a:t>
            </a:r>
            <a:r>
              <a:rPr lang="en-GB" sz="2400" dirty="0">
                <a:solidFill>
                  <a:srgbClr val="FF0000"/>
                </a:solidFill>
              </a:rPr>
              <a:t>x</a:t>
            </a:r>
            <a:r>
              <a:rPr lang="en-GB" sz="2400" baseline="-25000" dirty="0">
                <a:solidFill>
                  <a:srgbClr val="FF0000"/>
                </a:solidFill>
              </a:rPr>
              <a:t>1</a:t>
            </a:r>
            <a:r>
              <a:rPr lang="en-GB" sz="2400" dirty="0">
                <a:solidFill>
                  <a:srgbClr val="FF0000"/>
                </a:solidFill>
              </a:rPr>
              <a:t> 	</a:t>
            </a:r>
            <a:r>
              <a:rPr lang="en-GB" sz="2400" dirty="0"/>
              <a:t>		</a:t>
            </a:r>
            <a:endParaRPr lang="en-GB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8974061" y="6258670"/>
            <a:ext cx="942715" cy="501650"/>
          </a:xfrm>
          <a:prstGeom prst="rect">
            <a:avLst/>
          </a:prstGeom>
        </p:spPr>
        <p:txBody>
          <a:bodyPr/>
          <a:lstStyle/>
          <a:p>
            <a:fld id="{23A85CF2-87A1-424D-AAB4-8DA3F7B30A26}" type="slidenum">
              <a:rPr lang="en-US" smtClean="0"/>
              <a:t>9</a:t>
            </a:fld>
            <a:endParaRPr lang="en-US" dirty="0"/>
          </a:p>
        </p:txBody>
      </p:sp>
      <p:pic>
        <p:nvPicPr>
          <p:cNvPr id="4" name="Picture 3" descr="Screen Shot 2017-08-10 at 13.41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058" y="3246306"/>
            <a:ext cx="7828743" cy="1187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BC484F-89E3-0DDE-40CA-C7CE1277E469}"/>
              </a:ext>
            </a:extLst>
          </p:cNvPr>
          <p:cNvSpPr txBox="1"/>
          <p:nvPr/>
        </p:nvSpPr>
        <p:spPr>
          <a:xfrm>
            <a:off x="4331443" y="2810722"/>
            <a:ext cx="4642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 dirty="0"/>
              <a:t>x</a:t>
            </a:r>
            <a:r>
              <a:rPr lang="en-GB" sz="1800" baseline="-25000" dirty="0"/>
              <a:t>1 </a:t>
            </a:r>
            <a:r>
              <a:rPr lang="en-GB" sz="1800" dirty="0"/>
              <a:t>= individual 1 	</a:t>
            </a:r>
            <a:r>
              <a:rPr lang="en-GB" dirty="0"/>
              <a:t>   </a:t>
            </a:r>
            <a:r>
              <a:rPr lang="en-GB" sz="1800" dirty="0"/>
              <a:t>v</a:t>
            </a:r>
            <a:r>
              <a:rPr lang="en-GB" sz="1800" baseline="-25000" dirty="0"/>
              <a:t>1				           </a:t>
            </a:r>
            <a:r>
              <a:rPr lang="en-GB" sz="1800" dirty="0"/>
              <a:t>u</a:t>
            </a:r>
            <a:r>
              <a:rPr lang="en-GB" sz="1800" baseline="-25000" dirty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5259"/>
      </p:ext>
    </p:extLst>
  </p:cSld>
  <p:clrMapOvr>
    <a:masterClrMapping/>
  </p:clrMapOvr>
</p:sld>
</file>

<file path=ppt/theme/theme1.xml><?xml version="1.0" encoding="utf-8"?>
<a:theme xmlns:a="http://schemas.openxmlformats.org/drawingml/2006/main" name="mooie-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mooie-slides.thmx</Template>
  <TotalTime>296</TotalTime>
  <Words>2128</Words>
  <Application>Microsoft Macintosh PowerPoint</Application>
  <PresentationFormat>Widescreen</PresentationFormat>
  <Paragraphs>295</Paragraphs>
  <Slides>34</Slides>
  <Notes>1</Notes>
  <HiddenSlides>0</HiddenSlides>
  <MMClips>4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Wingdings</vt:lpstr>
      <vt:lpstr>mooie-slides</vt:lpstr>
      <vt:lpstr>Equation</vt:lpstr>
      <vt:lpstr>Evolutionary Computing</vt:lpstr>
      <vt:lpstr>Popular Evolutionary Algorithm Variants</vt:lpstr>
      <vt:lpstr>Differential Evolution: Quick overview</vt:lpstr>
      <vt:lpstr>Differential Evolution: Differential mutation</vt:lpstr>
      <vt:lpstr>Differential Evolution: Uniform crossover</vt:lpstr>
      <vt:lpstr>Differential Evolution: Evolutionary cycle</vt:lpstr>
      <vt:lpstr>DE: Example with the hand</vt:lpstr>
      <vt:lpstr>DE: Example with the hand</vt:lpstr>
      <vt:lpstr>DE: Example with the hand</vt:lpstr>
      <vt:lpstr>Differential Evolution: Different variants</vt:lpstr>
      <vt:lpstr>DE: Technical summary tableau</vt:lpstr>
      <vt:lpstr>DE example: evolving Darth Vader picture </vt:lpstr>
      <vt:lpstr>PSO: Quick overview</vt:lpstr>
      <vt:lpstr>PSO: Quick overview</vt:lpstr>
      <vt:lpstr>PSO: Main idea</vt:lpstr>
      <vt:lpstr>PSO: Representation + variation sketch</vt:lpstr>
      <vt:lpstr>PowerPoint Presentation</vt:lpstr>
      <vt:lpstr>PSO: detailed representation + variation</vt:lpstr>
      <vt:lpstr>PSO: individual and social factors</vt:lpstr>
      <vt:lpstr>PSO: Technical summary tableau</vt:lpstr>
      <vt:lpstr>PSO: Example moving target</vt:lpstr>
      <vt:lpstr>Estimation of Distribution Algorithms</vt:lpstr>
      <vt:lpstr>Estimation of Distribution Algorithms</vt:lpstr>
      <vt:lpstr>EDA Quick Overview</vt:lpstr>
      <vt:lpstr>Model-assisted EAs</vt:lpstr>
      <vt:lpstr>LCS: Quick overview Michigan-style</vt:lpstr>
      <vt:lpstr>LCS: Representation</vt:lpstr>
      <vt:lpstr>LCS: Iteration</vt:lpstr>
      <vt:lpstr>Learning Classifier Systems: Example </vt:lpstr>
      <vt:lpstr>LCS: Technical summary tableau Michigan-style</vt:lpstr>
      <vt:lpstr>Important points</vt:lpstr>
      <vt:lpstr>Current problem: too many metaphors</vt:lpstr>
      <vt:lpstr>K. Sörensen, Metaheuristics – the Metaphor Exposed, Intl. Trans. in Op. Res. 22 (2013) 3–18</vt:lpstr>
      <vt:lpstr>Food for thought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Evolutionary Computing 2014</dc:title>
  <dc:subject/>
  <dc:creator>Gusz &amp; Jim</dc:creator>
  <cp:keywords/>
  <dc:description/>
  <cp:lastModifiedBy>Guszti Eiben</cp:lastModifiedBy>
  <cp:revision>602</cp:revision>
  <dcterms:created xsi:type="dcterms:W3CDTF">2014-06-19T13:47:47Z</dcterms:created>
  <dcterms:modified xsi:type="dcterms:W3CDTF">2023-10-02T15:20:49Z</dcterms:modified>
  <cp:category/>
</cp:coreProperties>
</file>

<file path=docProps/thumbnail.jpeg>
</file>